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1"/>
  </p:notesMasterIdLst>
  <p:sldIdLst>
    <p:sldId id="859" r:id="rId2"/>
    <p:sldId id="1140" r:id="rId3"/>
    <p:sldId id="1173" r:id="rId4"/>
    <p:sldId id="1142" r:id="rId5"/>
    <p:sldId id="1174" r:id="rId6"/>
    <p:sldId id="1143" r:id="rId7"/>
    <p:sldId id="1175" r:id="rId8"/>
    <p:sldId id="1144" r:id="rId9"/>
    <p:sldId id="1176" r:id="rId10"/>
    <p:sldId id="1145" r:id="rId11"/>
    <p:sldId id="1177" r:id="rId12"/>
    <p:sldId id="1146" r:id="rId13"/>
    <p:sldId id="1147" r:id="rId14"/>
    <p:sldId id="1148" r:id="rId15"/>
    <p:sldId id="1181" r:id="rId16"/>
    <p:sldId id="1149" r:id="rId17"/>
    <p:sldId id="1182" r:id="rId18"/>
    <p:sldId id="1150" r:id="rId19"/>
    <p:sldId id="1183" r:id="rId20"/>
    <p:sldId id="1203" r:id="rId21"/>
    <p:sldId id="1184" r:id="rId22"/>
    <p:sldId id="1141" r:id="rId23"/>
    <p:sldId id="1185" r:id="rId24"/>
    <p:sldId id="1151" r:id="rId25"/>
    <p:sldId id="1186" r:id="rId26"/>
    <p:sldId id="1204" r:id="rId27"/>
    <p:sldId id="1187" r:id="rId28"/>
    <p:sldId id="1153" r:id="rId29"/>
    <p:sldId id="1154" r:id="rId30"/>
    <p:sldId id="1155" r:id="rId31"/>
    <p:sldId id="1188" r:id="rId32"/>
    <p:sldId id="1156" r:id="rId33"/>
    <p:sldId id="1189" r:id="rId34"/>
    <p:sldId id="1157" r:id="rId35"/>
    <p:sldId id="1158" r:id="rId36"/>
    <p:sldId id="1190" r:id="rId37"/>
    <p:sldId id="1205" r:id="rId38"/>
    <p:sldId id="1159" r:id="rId39"/>
    <p:sldId id="1160" r:id="rId40"/>
    <p:sldId id="1192" r:id="rId41"/>
    <p:sldId id="1161" r:id="rId42"/>
    <p:sldId id="1162" r:id="rId43"/>
    <p:sldId id="1207" r:id="rId44"/>
    <p:sldId id="1208" r:id="rId45"/>
    <p:sldId id="1210" r:id="rId46"/>
    <p:sldId id="1195" r:id="rId47"/>
    <p:sldId id="1163" r:id="rId48"/>
    <p:sldId id="1164" r:id="rId49"/>
    <p:sldId id="1228" r:id="rId50"/>
    <p:sldId id="1165" r:id="rId51"/>
    <p:sldId id="1196" r:id="rId52"/>
    <p:sldId id="1230" r:id="rId53"/>
    <p:sldId id="1229" r:id="rId54"/>
    <p:sldId id="1233" r:id="rId55"/>
    <p:sldId id="1231" r:id="rId56"/>
    <p:sldId id="1167" r:id="rId57"/>
    <p:sldId id="1211" r:id="rId58"/>
    <p:sldId id="1168" r:id="rId59"/>
    <p:sldId id="1199" r:id="rId60"/>
    <p:sldId id="1226" r:id="rId61"/>
    <p:sldId id="1169" r:id="rId62"/>
    <p:sldId id="1227" r:id="rId63"/>
    <p:sldId id="1170" r:id="rId64"/>
    <p:sldId id="1171" r:id="rId65"/>
    <p:sldId id="1213" r:id="rId66"/>
    <p:sldId id="1201" r:id="rId67"/>
    <p:sldId id="1172" r:id="rId68"/>
    <p:sldId id="1218" r:id="rId69"/>
    <p:sldId id="1202" r:id="rId7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87" userDrawn="1">
          <p15:clr>
            <a:srgbClr val="A4A3A4"/>
          </p15:clr>
        </p15:guide>
        <p15:guide id="2" pos="3844" userDrawn="1">
          <p15:clr>
            <a:srgbClr val="A4A3A4"/>
          </p15:clr>
        </p15:guide>
      </p15:sldGuideLst>
    </p:ext>
    <p:ext uri="{2D200454-40CA-4A62-9FC3-DE9A4176ACB9}">
      <p15:notesGuideLst xmlns:p15="http://schemas.microsoft.com/office/powerpoint/2012/main">
        <p15:guide id="1" orient="horz" pos="2916">
          <p15:clr>
            <a:srgbClr val="A4A3A4"/>
          </p15:clr>
        </p15:guide>
        <p15:guide id="2" pos="2163">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F4FC"/>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13" d="100"/>
          <a:sy n="113" d="100"/>
        </p:scale>
        <p:origin x="306" y="120"/>
      </p:cViewPr>
      <p:guideLst>
        <p:guide orient="horz" pos="2187"/>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916"/>
        <p:guide pos="2163"/>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 物理 九年级上 </a:t>
            </a:r>
            <a:r>
              <a:rPr lang="en-US" altLang="zh-CN" sz="2000" dirty="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0.pn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xml"/><Relationship Id="rId4" Type="http://schemas.openxmlformats.org/officeDocument/2006/relationships/image" Target="../media/image34.png"/></Relationships>
</file>

<file path=ppt/slides/_rels/slide4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xml"/><Relationship Id="rId4" Type="http://schemas.openxmlformats.org/officeDocument/2006/relationships/image" Target="../media/image34.png"/></Relationships>
</file>

<file path=ppt/slides/_rels/slide4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xml"/><Relationship Id="rId4" Type="http://schemas.openxmlformats.org/officeDocument/2006/relationships/image" Target="../media/image34.png"/></Relationships>
</file>

<file path=ppt/slides/_rels/slide4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xml"/><Relationship Id="rId4" Type="http://schemas.openxmlformats.org/officeDocument/2006/relationships/image" Target="../media/image34.png"/></Relationships>
</file>

<file path=ppt/slides/_rels/slide4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5.png"/><Relationship Id="rId1" Type="http://schemas.openxmlformats.org/officeDocument/2006/relationships/slideLayout" Target="../slideLayouts/slideLayout1.xml"/><Relationship Id="rId5" Type="http://schemas.openxmlformats.org/officeDocument/2006/relationships/image" Target="../media/image34.png"/><Relationship Id="rId4" Type="http://schemas.openxmlformats.org/officeDocument/2006/relationships/image" Target="../media/image33.png"/></Relationships>
</file>

<file path=ppt/slides/_rels/slide4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xml"/><Relationship Id="rId4" Type="http://schemas.openxmlformats.org/officeDocument/2006/relationships/image" Target="../media/image3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19.png"/><Relationship Id="rId1" Type="http://schemas.openxmlformats.org/officeDocument/2006/relationships/slideLayout" Target="../slideLayouts/slideLayout1.xml"/><Relationship Id="rId5" Type="http://schemas.openxmlformats.org/officeDocument/2006/relationships/image" Target="../media/image37.png"/><Relationship Id="rId4" Type="http://schemas.openxmlformats.org/officeDocument/2006/relationships/image" Target="../media/image36.png"/></Relationships>
</file>

<file path=ppt/slides/_rels/slide5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40.png"/><Relationship Id="rId1" Type="http://schemas.openxmlformats.org/officeDocument/2006/relationships/slideLayout" Target="../slideLayouts/slideLayout1.xml"/><Relationship Id="rId4" Type="http://schemas.openxmlformats.org/officeDocument/2006/relationships/image" Target="../media/image37.png"/></Relationships>
</file>

<file path=ppt/slides/_rels/slide5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1.xml"/><Relationship Id="rId5" Type="http://schemas.openxmlformats.org/officeDocument/2006/relationships/image" Target="../media/image44.png"/><Relationship Id="rId4" Type="http://schemas.openxmlformats.org/officeDocument/2006/relationships/image" Target="../media/image43.png"/></Relationships>
</file>

<file path=ppt/slides/_rels/slide5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5.png"/><Relationship Id="rId1" Type="http://schemas.openxmlformats.org/officeDocument/2006/relationships/slideLayout" Target="../slideLayouts/slideLayout1.xml"/><Relationship Id="rId4" Type="http://schemas.openxmlformats.org/officeDocument/2006/relationships/image" Target="../media/image4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6.png"/><Relationship Id="rId1" Type="http://schemas.openxmlformats.org/officeDocument/2006/relationships/slideLayout" Target="../slideLayouts/slideLayout1.xml"/><Relationship Id="rId4" Type="http://schemas.openxmlformats.org/officeDocument/2006/relationships/image" Target="../media/image42.png"/></Relationships>
</file>

<file path=ppt/slides/_rels/slide6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1.xml"/><Relationship Id="rId4" Type="http://schemas.openxmlformats.org/officeDocument/2006/relationships/image" Target="../media/image47.png"/></Relationships>
</file>

<file path=ppt/slides/_rels/slide63.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8.png"/><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1.xml"/><Relationship Id="rId4" Type="http://schemas.openxmlformats.org/officeDocument/2006/relationships/image" Target="../media/image53.png"/></Relationships>
</file>

<file path=ppt/slides/_rels/slide6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1.xml"/><Relationship Id="rId4" Type="http://schemas.openxmlformats.org/officeDocument/2006/relationships/image" Target="../media/image54.png"/></Relationships>
</file>

<file path=ppt/slides/_rels/slide6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5.png"/><Relationship Id="rId1" Type="http://schemas.openxmlformats.org/officeDocument/2006/relationships/slideLayout" Target="../slideLayouts/slideLayout1.xml"/><Relationship Id="rId4" Type="http://schemas.openxmlformats.org/officeDocument/2006/relationships/image" Target="../media/image5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期末提优测评卷（一）</a:t>
            </a:r>
            <a:endPar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19857"/>
            <a:ext cx="11485848" cy="646331"/>
          </a:xfrm>
        </p:spPr>
        <p:txBody>
          <a:bodyPr/>
          <a:lstStyle/>
          <a:p>
            <a:r>
              <a:rPr lang="en-US" altLang="zh-CN"/>
              <a:t>		</a:t>
            </a:r>
            <a:endParaRPr lang="zh-CN" altLang="en-US"/>
          </a:p>
        </p:txBody>
      </p:sp>
      <p:sp>
        <p:nvSpPr>
          <p:cNvPr id="20" name="矩形 19"/>
          <p:cNvSpPr/>
          <p:nvPr/>
        </p:nvSpPr>
        <p:spPr>
          <a:xfrm>
            <a:off x="190550" y="1008520"/>
            <a:ext cx="11881320" cy="2241960"/>
          </a:xfrm>
          <a:prstGeom prst="rect">
            <a:avLst/>
          </a:prstGeom>
        </p:spPr>
        <p:txBody>
          <a:bodyPr wrap="square">
            <a:spAutoFit/>
          </a:bodyPr>
          <a:lstStyle/>
          <a:p>
            <a:pPr>
              <a:lnSpc>
                <a:spcPct val="150000"/>
              </a:lnSpc>
              <a:spcAft>
                <a:spcPts val="0"/>
              </a:spcAft>
            </a:pPr>
            <a:r>
              <a:rPr lang="en-US" altLang="zh-CN" sz="2400" b="0">
                <a:solidFill>
                  <a:srgbClr val="000000"/>
                </a:solidFill>
                <a:cs typeface="Times New Roman" panose="02020603050405020304" pitchFamily="18" charset="0"/>
              </a:rPr>
              <a:t>5</a:t>
            </a:r>
            <a:r>
              <a:rPr lang="en-US" altLang="zh-CN" sz="2400" b="0">
                <a:solidFill>
                  <a:srgbClr val="000000"/>
                </a:solidFill>
                <a:latin typeface="宋体" panose="02010600030101010101" pitchFamily="2" charset="-122"/>
                <a:cs typeface="Times New Roman" panose="02020603050405020304" pitchFamily="18" charset="0"/>
              </a:rPr>
              <a:t>.                             </a:t>
            </a:r>
            <a:r>
              <a:rPr lang="zh-CN" altLang="zh-CN" sz="2400" b="0">
                <a:solidFill>
                  <a:srgbClr val="000000"/>
                </a:solidFill>
                <a:cs typeface="Times New Roman" panose="02020603050405020304" pitchFamily="18" charset="0"/>
              </a:rPr>
              <a:t>某公司声称研发出一款</a:t>
            </a:r>
            <a:r>
              <a:rPr lang="en-US" altLang="zh-CN" sz="2400" b="0">
                <a:solidFill>
                  <a:srgbClr val="000000"/>
                </a:solidFill>
                <a:latin typeface="宋体" panose="02010600030101010101" pitchFamily="2" charset="-122"/>
                <a:cs typeface="Times New Roman" panose="02020603050405020304" pitchFamily="18" charset="0"/>
              </a:rPr>
              <a:t>“</a:t>
            </a:r>
            <a:r>
              <a:rPr lang="zh-CN" altLang="zh-CN" sz="2400" b="0">
                <a:solidFill>
                  <a:srgbClr val="000000"/>
                </a:solidFill>
                <a:cs typeface="Times New Roman" panose="02020603050405020304" pitchFamily="18" charset="0"/>
              </a:rPr>
              <a:t>突破能量守恒定律</a:t>
            </a:r>
            <a:r>
              <a:rPr lang="en-US" altLang="zh-CN" sz="2400" b="0">
                <a:solidFill>
                  <a:srgbClr val="000000"/>
                </a:solidFill>
                <a:latin typeface="宋体" panose="02010600030101010101" pitchFamily="2" charset="-122"/>
                <a:cs typeface="Times New Roman" panose="02020603050405020304" pitchFamily="18" charset="0"/>
              </a:rPr>
              <a:t>”</a:t>
            </a:r>
            <a:r>
              <a:rPr lang="zh-CN" altLang="zh-CN" sz="2400" b="0">
                <a:solidFill>
                  <a:srgbClr val="000000"/>
                </a:solidFill>
                <a:cs typeface="Times New Roman" panose="02020603050405020304" pitchFamily="18" charset="0"/>
              </a:rPr>
              <a:t>的电机组</a:t>
            </a:r>
            <a:r>
              <a:rPr lang="en-US" altLang="zh-CN" sz="2400" b="0">
                <a:solidFill>
                  <a:srgbClr val="000000"/>
                </a:solidFill>
                <a:latin typeface="宋体" panose="02010600030101010101" pitchFamily="2" charset="-122"/>
                <a:cs typeface="Times New Roman" panose="02020603050405020304" pitchFamily="18" charset="0"/>
              </a:rPr>
              <a:t>.</a:t>
            </a:r>
            <a:r>
              <a:rPr lang="zh-CN" altLang="zh-CN" sz="2400" b="0">
                <a:solidFill>
                  <a:srgbClr val="000000"/>
                </a:solidFill>
                <a:cs typeface="Times New Roman" panose="02020603050405020304" pitchFamily="18" charset="0"/>
              </a:rPr>
              <a:t>该公司官网称，这一技术名为</a:t>
            </a:r>
            <a:r>
              <a:rPr lang="en-US" altLang="zh-CN" sz="2400" b="0">
                <a:solidFill>
                  <a:srgbClr val="000000"/>
                </a:solidFill>
                <a:latin typeface="宋体" panose="02010600030101010101" pitchFamily="2" charset="-122"/>
                <a:cs typeface="Times New Roman" panose="02020603050405020304" pitchFamily="18" charset="0"/>
              </a:rPr>
              <a:t>“</a:t>
            </a:r>
            <a:r>
              <a:rPr lang="zh-CN" altLang="zh-CN" sz="2400" b="0">
                <a:solidFill>
                  <a:srgbClr val="000000"/>
                </a:solidFill>
                <a:cs typeface="Times New Roman" panose="02020603050405020304" pitchFamily="18" charset="0"/>
              </a:rPr>
              <a:t>一种电容补偿式自循环发电系统</a:t>
            </a:r>
            <a:r>
              <a:rPr lang="en-US" altLang="zh-CN" sz="2400" b="0">
                <a:solidFill>
                  <a:srgbClr val="000000"/>
                </a:solidFill>
                <a:latin typeface="宋体" panose="02010600030101010101" pitchFamily="2" charset="-122"/>
                <a:cs typeface="Times New Roman" panose="02020603050405020304" pitchFamily="18" charset="0"/>
              </a:rPr>
              <a:t>”</a:t>
            </a:r>
            <a:r>
              <a:rPr lang="zh-CN" altLang="zh-CN" sz="2400" b="0">
                <a:solidFill>
                  <a:srgbClr val="000000"/>
                </a:solidFill>
                <a:cs typeface="Times New Roman" panose="02020603050405020304" pitchFamily="18" charset="0"/>
              </a:rPr>
              <a:t>，下列有关该装置的分析正确的是（　　）</a:t>
            </a:r>
            <a:r>
              <a:rPr lang="en-US" altLang="zh-CN" sz="2400" b="0">
                <a:solidFill>
                  <a:srgbClr val="000000"/>
                </a:solidFill>
                <a:latin typeface="宋体" panose="02010600030101010101" pitchFamily="2" charset="-122"/>
                <a:cs typeface="Times New Roman" panose="02020603050405020304" pitchFamily="18" charset="0"/>
              </a:rPr>
              <a:t>.</a:t>
            </a:r>
          </a:p>
          <a:p>
            <a:pPr algn="just">
              <a:lnSpc>
                <a:spcPct val="150000"/>
              </a:lnSpc>
              <a:spcAft>
                <a:spcPts val="0"/>
              </a:spcAft>
              <a:tabLst>
                <a:tab pos="5941060" algn="l"/>
              </a:tabLst>
            </a:pPr>
            <a:endParaRPr lang="zh-CN" altLang="zh-CN" sz="2400" b="0">
              <a:solidFill>
                <a:srgbClr val="000000"/>
              </a:solidFill>
              <a:cs typeface="Times New Roman" panose="02020603050405020304" pitchFamily="18" charset="0"/>
            </a:endParaRPr>
          </a:p>
        </p:txBody>
      </p:sp>
      <p:sp>
        <p:nvSpPr>
          <p:cNvPr id="21" name="矩形 20"/>
          <p:cNvSpPr/>
          <p:nvPr/>
        </p:nvSpPr>
        <p:spPr>
          <a:xfrm>
            <a:off x="190550" y="2562577"/>
            <a:ext cx="9184194" cy="2954655"/>
          </a:xfrm>
          <a:prstGeom prst="rect">
            <a:avLst/>
          </a:prstGeom>
        </p:spPr>
        <p:txBody>
          <a:bodyPr wrap="square">
            <a:spAutoFit/>
          </a:bodyPr>
          <a:lstStyle/>
          <a:p>
            <a:pPr algn="just">
              <a:lnSpc>
                <a:spcPct val="150000"/>
              </a:lnSpc>
              <a:spcAft>
                <a:spcPts val="0"/>
              </a:spcAft>
              <a:tabLst>
                <a:tab pos="5941060" algn="l"/>
              </a:tabLst>
            </a:pPr>
            <a:r>
              <a:rPr lang="en-US" altLang="zh-CN" b="0">
                <a:solidFill>
                  <a:srgbClr val="000000"/>
                </a:solidFill>
                <a:cs typeface="Times New Roman" panose="02020603050405020304" pitchFamily="18" charset="0"/>
              </a:rPr>
              <a:t>A</a:t>
            </a:r>
            <a:r>
              <a:rPr lang="en-US" altLang="zh-CN" b="0">
                <a:solidFill>
                  <a:srgbClr val="000000"/>
                </a:solidFill>
                <a:latin typeface="宋体" panose="02010600030101010101" pitchFamily="2" charset="-122"/>
                <a:cs typeface="Times New Roman" panose="02020603050405020304" pitchFamily="18" charset="0"/>
              </a:rPr>
              <a:t>.</a:t>
            </a:r>
            <a:r>
              <a:rPr lang="zh-CN" altLang="zh-CN" b="0">
                <a:solidFill>
                  <a:srgbClr val="000000"/>
                </a:solidFill>
                <a:ea typeface="楷体" panose="02010609060101010101" pitchFamily="49" charset="-122"/>
                <a:cs typeface="Times New Roman" panose="02020603050405020304" pitchFamily="18" charset="0"/>
              </a:rPr>
              <a:t>根据能量守恒定律</a:t>
            </a:r>
            <a:r>
              <a:rPr lang="zh-CN" altLang="zh-CN" b="0">
                <a:solidFill>
                  <a:srgbClr val="000000"/>
                </a:solidFill>
                <a:cs typeface="Times New Roman" panose="02020603050405020304" pitchFamily="18" charset="0"/>
              </a:rPr>
              <a:t>，</a:t>
            </a:r>
            <a:r>
              <a:rPr lang="zh-CN" altLang="zh-CN" b="0">
                <a:solidFill>
                  <a:srgbClr val="000000"/>
                </a:solidFill>
                <a:ea typeface="楷体" panose="02010609060101010101" pitchFamily="49" charset="-122"/>
                <a:cs typeface="Times New Roman" panose="02020603050405020304" pitchFamily="18" charset="0"/>
              </a:rPr>
              <a:t>该装置会一直转动下去</a:t>
            </a:r>
            <a:endParaRPr lang="zh-CN" altLang="zh-CN" sz="1200" b="0">
              <a:solidFill>
                <a:srgbClr val="000000"/>
              </a:solidFill>
              <a:cs typeface="Times New Roman" panose="02020603050405020304" pitchFamily="18" charset="0"/>
            </a:endParaRPr>
          </a:p>
          <a:p>
            <a:pPr algn="just">
              <a:lnSpc>
                <a:spcPct val="150000"/>
              </a:lnSpc>
              <a:spcAft>
                <a:spcPts val="0"/>
              </a:spcAft>
              <a:tabLst>
                <a:tab pos="5941060" algn="l"/>
              </a:tabLst>
            </a:pPr>
            <a:r>
              <a:rPr lang="en-US" altLang="zh-CN" b="0">
                <a:solidFill>
                  <a:srgbClr val="000000"/>
                </a:solidFill>
                <a:cs typeface="Times New Roman" panose="02020603050405020304" pitchFamily="18" charset="0"/>
              </a:rPr>
              <a:t>B</a:t>
            </a:r>
            <a:r>
              <a:rPr lang="en-US" altLang="zh-CN" b="0">
                <a:solidFill>
                  <a:srgbClr val="000000"/>
                </a:solidFill>
                <a:latin typeface="宋体" panose="02010600030101010101" pitchFamily="2" charset="-122"/>
                <a:cs typeface="Times New Roman" panose="02020603050405020304" pitchFamily="18" charset="0"/>
              </a:rPr>
              <a:t>.</a:t>
            </a:r>
            <a:r>
              <a:rPr lang="zh-CN" altLang="zh-CN" b="0">
                <a:solidFill>
                  <a:srgbClr val="000000"/>
                </a:solidFill>
                <a:ea typeface="楷体" panose="02010609060101010101" pitchFamily="49" charset="-122"/>
                <a:cs typeface="Times New Roman" panose="02020603050405020304" pitchFamily="18" charset="0"/>
              </a:rPr>
              <a:t>如果没有能量补充</a:t>
            </a:r>
            <a:r>
              <a:rPr lang="zh-CN" altLang="zh-CN" b="0">
                <a:solidFill>
                  <a:srgbClr val="000000"/>
                </a:solidFill>
                <a:cs typeface="Times New Roman" panose="02020603050405020304" pitchFamily="18" charset="0"/>
              </a:rPr>
              <a:t>，</a:t>
            </a:r>
            <a:r>
              <a:rPr lang="zh-CN" altLang="zh-CN" b="0">
                <a:solidFill>
                  <a:srgbClr val="000000"/>
                </a:solidFill>
                <a:ea typeface="楷体" panose="02010609060101010101" pitchFamily="49" charset="-122"/>
                <a:cs typeface="Times New Roman" panose="02020603050405020304" pitchFamily="18" charset="0"/>
              </a:rPr>
              <a:t>该装置最终会停下来</a:t>
            </a:r>
            <a:endParaRPr lang="zh-CN" altLang="zh-CN" sz="1200" b="0">
              <a:solidFill>
                <a:srgbClr val="000000"/>
              </a:solidFill>
              <a:cs typeface="Times New Roman" panose="02020603050405020304" pitchFamily="18" charset="0"/>
            </a:endParaRPr>
          </a:p>
          <a:p>
            <a:pPr algn="just">
              <a:lnSpc>
                <a:spcPct val="150000"/>
              </a:lnSpc>
              <a:spcAft>
                <a:spcPts val="0"/>
              </a:spcAft>
              <a:tabLst>
                <a:tab pos="5941060" algn="l"/>
              </a:tabLst>
            </a:pPr>
            <a:r>
              <a:rPr lang="en-US" altLang="zh-CN" b="0">
                <a:solidFill>
                  <a:srgbClr val="000000"/>
                </a:solidFill>
                <a:cs typeface="Times New Roman" panose="02020603050405020304" pitchFamily="18" charset="0"/>
              </a:rPr>
              <a:t>C</a:t>
            </a:r>
            <a:r>
              <a:rPr lang="en-US" altLang="zh-CN" b="0">
                <a:solidFill>
                  <a:srgbClr val="000000"/>
                </a:solidFill>
                <a:latin typeface="宋体" panose="02010600030101010101" pitchFamily="2" charset="-122"/>
                <a:cs typeface="Times New Roman" panose="02020603050405020304" pitchFamily="18" charset="0"/>
              </a:rPr>
              <a:t>.</a:t>
            </a:r>
            <a:r>
              <a:rPr lang="zh-CN" altLang="zh-CN" b="0">
                <a:solidFill>
                  <a:srgbClr val="000000"/>
                </a:solidFill>
                <a:ea typeface="楷体" panose="02010609060101010101" pitchFamily="49" charset="-122"/>
                <a:cs typeface="Times New Roman" panose="02020603050405020304" pitchFamily="18" charset="0"/>
              </a:rPr>
              <a:t>发电技术突破了能量守恒定律</a:t>
            </a:r>
            <a:r>
              <a:rPr lang="zh-CN" altLang="zh-CN" b="0">
                <a:solidFill>
                  <a:srgbClr val="000000"/>
                </a:solidFill>
                <a:cs typeface="Times New Roman" panose="02020603050405020304" pitchFamily="18" charset="0"/>
              </a:rPr>
              <a:t>，</a:t>
            </a:r>
            <a:r>
              <a:rPr lang="zh-CN" altLang="zh-CN" b="0">
                <a:solidFill>
                  <a:srgbClr val="000000"/>
                </a:solidFill>
                <a:ea typeface="楷体" panose="02010609060101010101" pitchFamily="49" charset="-122"/>
                <a:cs typeface="Times New Roman" panose="02020603050405020304" pitchFamily="18" charset="0"/>
              </a:rPr>
              <a:t>证明能量可以不守恒</a:t>
            </a:r>
            <a:endParaRPr lang="zh-CN" altLang="zh-CN" sz="1200" b="0">
              <a:solidFill>
                <a:srgbClr val="000000"/>
              </a:solidFill>
              <a:cs typeface="Times New Roman" panose="02020603050405020304" pitchFamily="18" charset="0"/>
            </a:endParaRPr>
          </a:p>
          <a:p>
            <a:pPr algn="just">
              <a:lnSpc>
                <a:spcPct val="150000"/>
              </a:lnSpc>
              <a:spcAft>
                <a:spcPts val="0"/>
              </a:spcAft>
              <a:tabLst>
                <a:tab pos="5941060" algn="l"/>
              </a:tabLst>
            </a:pPr>
            <a:r>
              <a:rPr lang="en-US" altLang="zh-CN" b="0">
                <a:solidFill>
                  <a:srgbClr val="000000"/>
                </a:solidFill>
                <a:cs typeface="Times New Roman" panose="02020603050405020304" pitchFamily="18" charset="0"/>
              </a:rPr>
              <a:t>D</a:t>
            </a:r>
            <a:r>
              <a:rPr lang="en-US" altLang="zh-CN" b="0">
                <a:solidFill>
                  <a:srgbClr val="000000"/>
                </a:solidFill>
                <a:latin typeface="宋体" panose="02010600030101010101" pitchFamily="2" charset="-122"/>
                <a:cs typeface="Times New Roman" panose="02020603050405020304" pitchFamily="18" charset="0"/>
              </a:rPr>
              <a:t>.</a:t>
            </a:r>
            <a:r>
              <a:rPr lang="zh-CN" altLang="zh-CN" b="0">
                <a:solidFill>
                  <a:srgbClr val="000000"/>
                </a:solidFill>
                <a:ea typeface="楷体" panose="02010609060101010101" pitchFamily="49" charset="-122"/>
                <a:cs typeface="Times New Roman" panose="02020603050405020304" pitchFamily="18" charset="0"/>
              </a:rPr>
              <a:t>不靠任何能量补充</a:t>
            </a:r>
            <a:r>
              <a:rPr lang="zh-CN" altLang="zh-CN" b="0">
                <a:solidFill>
                  <a:srgbClr val="000000"/>
                </a:solidFill>
                <a:cs typeface="Times New Roman" panose="02020603050405020304" pitchFamily="18" charset="0"/>
              </a:rPr>
              <a:t>，</a:t>
            </a:r>
            <a:r>
              <a:rPr lang="zh-CN" altLang="zh-CN" b="0">
                <a:solidFill>
                  <a:srgbClr val="000000"/>
                </a:solidFill>
                <a:ea typeface="楷体" panose="02010609060101010101" pitchFamily="49" charset="-122"/>
                <a:cs typeface="Times New Roman" panose="02020603050405020304" pitchFamily="18" charset="0"/>
              </a:rPr>
              <a:t>该装置可实现</a:t>
            </a:r>
            <a:r>
              <a:rPr lang="en-US" altLang="zh-CN" b="0">
                <a:solidFill>
                  <a:srgbClr val="000000"/>
                </a:solidFill>
                <a:cs typeface="Times New Roman" panose="02020603050405020304" pitchFamily="18" charset="0"/>
              </a:rPr>
              <a:t>1</a:t>
            </a:r>
            <a:r>
              <a:rPr lang="zh-CN" altLang="zh-CN" b="0">
                <a:solidFill>
                  <a:srgbClr val="000000"/>
                </a:solidFill>
                <a:ea typeface="楷体" panose="02010609060101010101" pitchFamily="49" charset="-122"/>
                <a:cs typeface="Times New Roman" panose="02020603050405020304" pitchFamily="18" charset="0"/>
              </a:rPr>
              <a:t>度电变为</a:t>
            </a:r>
            <a:r>
              <a:rPr lang="en-US" altLang="zh-CN" b="0">
                <a:solidFill>
                  <a:srgbClr val="000000"/>
                </a:solidFill>
                <a:cs typeface="Times New Roman" panose="02020603050405020304" pitchFamily="18" charset="0"/>
              </a:rPr>
              <a:t>10</a:t>
            </a:r>
            <a:r>
              <a:rPr lang="zh-CN" altLang="zh-CN" b="0">
                <a:solidFill>
                  <a:srgbClr val="000000"/>
                </a:solidFill>
                <a:ea typeface="楷体" panose="02010609060101010101" pitchFamily="49" charset="-122"/>
                <a:cs typeface="Times New Roman" panose="02020603050405020304" pitchFamily="18" charset="0"/>
              </a:rPr>
              <a:t>度电</a:t>
            </a:r>
            <a:endParaRPr lang="en-US" altLang="zh-CN" b="0">
              <a:solidFill>
                <a:srgbClr val="000000"/>
              </a:solidFill>
              <a:ea typeface="楷体" panose="02010609060101010101" pitchFamily="49" charset="-122"/>
              <a:cs typeface="Times New Roman" panose="02020603050405020304" pitchFamily="18" charset="0"/>
            </a:endParaRPr>
          </a:p>
          <a:p>
            <a:pPr algn="just">
              <a:lnSpc>
                <a:spcPct val="150000"/>
              </a:lnSpc>
              <a:spcAft>
                <a:spcPts val="0"/>
              </a:spcAft>
              <a:tabLst>
                <a:tab pos="5941060" algn="l"/>
              </a:tabLst>
            </a:pPr>
            <a:endParaRPr lang="zh-CN" altLang="zh-CN" sz="1200" b="0">
              <a:solidFill>
                <a:srgbClr val="000000"/>
              </a:solidFill>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660102" y="1116260"/>
            <a:ext cx="4320480" cy="397656"/>
          </a:xfrm>
          <a:prstGeom prst="rect">
            <a:avLst/>
          </a:prstGeom>
        </p:spPr>
      </p:pic>
      <p:sp>
        <p:nvSpPr>
          <p:cNvPr id="5" name="矩形 4"/>
          <p:cNvSpPr/>
          <p:nvPr/>
        </p:nvSpPr>
        <p:spPr>
          <a:xfrm>
            <a:off x="3430910" y="2220346"/>
            <a:ext cx="389850" cy="461665"/>
          </a:xfrm>
          <a:prstGeom prst="rect">
            <a:avLst/>
          </a:prstGeom>
        </p:spPr>
        <p:txBody>
          <a:bodyPr wrap="none">
            <a:spAutoFit/>
          </a:bodyPr>
          <a:lstStyle/>
          <a:p>
            <a:r>
              <a:rPr lang="en-US" altLang="zh-CN" sz="2400"/>
              <a:t>B</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00497"/>
            <a:ext cx="11485848" cy="2862322"/>
          </a:xfrm>
        </p:spPr>
        <p:txBody>
          <a:bodyPr/>
          <a:lstStyle/>
          <a:p>
            <a:pPr hangingPunct="0">
              <a:spcAft>
                <a:spcPts val="0"/>
              </a:spcAft>
            </a:pP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发电的过程中，其他形式的能量转化为电能，在转化过程中，会有一部分能量转化为内能，因此该装置不能一直转动下去，但总的能量是守恒的，故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错误；如果没有能量补充，转化的电能会越来越少，装置最终会停下来，故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正确；根据能量守恒定律可知，不靠任何能量补充，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度电可变为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度电的装置是不能实现的，故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a:spLocks noGrp="1"/>
          </p:cNvSpPr>
          <p:nvPr/>
        </p:nvSpPr>
        <p:spPr>
          <a:xfrm>
            <a:off x="360854" y="3971185"/>
            <a:ext cx="11485848" cy="1754326"/>
          </a:xfrm>
          <a:prstGeom prst="rect">
            <a:avLst/>
          </a:prstGeom>
          <a:solidFill>
            <a:srgbClr val="E1F4FC"/>
          </a:solid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pP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能量守恒定律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能量既不会凭空消失</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也不会凭空产生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它只会从一种形式转化为其他形式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或者从一个物体转移到其他物体</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而在转化和转移的过程中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能量的总量保持不变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360854" y="3942535"/>
            <a:ext cx="1749116" cy="45242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574558"/>
            <a:ext cx="11485848" cy="3970318"/>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立足学生全面发展，培养学生的核心素养是物理课程育人价值的集中体现，学生对常见物理量进行合理估算的能力是物理核心素养的体现之一</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下列估算最接近实际值的是（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手机电池电压约为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一盏台灯工作</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小时消耗电能约为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kW</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一个电热水壶的加热功率约为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家用空调正常工作时的电流约为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431938" y="1791400"/>
            <a:ext cx="407484" cy="461665"/>
          </a:xfrm>
          <a:prstGeom prst="rect">
            <a:avLst/>
          </a:prstGeom>
        </p:spPr>
        <p:txBody>
          <a:bodyPr wrap="none">
            <a:spAutoFit/>
          </a:bodyPr>
          <a:lstStyle/>
          <a:p>
            <a:r>
              <a:rPr lang="en-US" altLang="zh-CN" sz="2400"/>
              <a:t>D</a:t>
            </a:r>
            <a:endParaRPr lang="zh-CN" altLang="en-US"/>
          </a:p>
        </p:txBody>
      </p:sp>
      <p:sp>
        <p:nvSpPr>
          <p:cNvPr id="5" name="内容占位符 1"/>
          <p:cNvSpPr txBox="1"/>
          <p:nvPr/>
        </p:nvSpPr>
        <p:spPr bwMode="auto">
          <a:xfrm>
            <a:off x="360854" y="4386321"/>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手机电池电压约为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3.7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不符合实际；一盏台灯功率约为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0.02 kW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，工作</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小时消耗电能约为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0.02 kW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04 kW</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不符合实际；一个电热水壶的加热功率约为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1 000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不符合实际；家用空调正常工作时的电流约为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符合实际</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201295" y="746125"/>
            <a:ext cx="11931650" cy="4523105"/>
          </a:xfrm>
        </p:spPr>
        <p:txBody>
          <a:bodyPr wrap="square"/>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小明家卫生间装有照明灯和换气扇，其简化电路如图所示，下列说法正确的是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照明灯和换气扇不能单独工作；</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照明灯和换气扇都工作时，它们两端的电压一定相等；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照明灯和换气扇都工作时，通过它们的电流一定相等；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若照明灯发生断路故障，闭合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后，换气扇依旧可以正常工作</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j158.jpg" descr="id:2147489967;FounderCES"/>
          <p:cNvPicPr/>
          <p:nvPr/>
        </p:nvPicPr>
        <p:blipFill>
          <a:blip r:embed="rId2"/>
          <a:stretch>
            <a:fillRect/>
          </a:stretch>
        </p:blipFill>
        <p:spPr>
          <a:xfrm>
            <a:off x="7174061" y="2630563"/>
            <a:ext cx="2188985" cy="2056288"/>
          </a:xfrm>
          <a:prstGeom prst="rect">
            <a:avLst/>
          </a:prstGeom>
        </p:spPr>
      </p:pic>
      <p:sp>
        <p:nvSpPr>
          <p:cNvPr id="4" name="矩形 3"/>
          <p:cNvSpPr/>
          <p:nvPr/>
        </p:nvSpPr>
        <p:spPr>
          <a:xfrm>
            <a:off x="7649370" y="4686851"/>
            <a:ext cx="1569660"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latin typeface="+mn-ea"/>
                <a:ea typeface="+mn-ea"/>
                <a:cs typeface="Times New Roman" panose="02020603050405020304" pitchFamily="18" charset="0"/>
              </a:rPr>
              <a:t>（第</a:t>
            </a:r>
            <a:r>
              <a:rPr lang="en-US" altLang="zh-CN" sz="2400" b="0">
                <a:solidFill>
                  <a:srgbClr val="000000"/>
                </a:solidFill>
                <a:latin typeface="+mn-lt"/>
                <a:ea typeface="+mn-ea"/>
                <a:cs typeface="Times New Roman" panose="02020603050405020304" pitchFamily="18" charset="0"/>
              </a:rPr>
              <a:t>7</a:t>
            </a:r>
            <a:r>
              <a:rPr lang="zh-CN" altLang="zh-CN" sz="2400" b="0">
                <a:solidFill>
                  <a:srgbClr val="000000"/>
                </a:solidFill>
                <a:latin typeface="+mn-ea"/>
                <a:ea typeface="+mn-ea"/>
                <a:cs typeface="Times New Roman" panose="02020603050405020304" pitchFamily="18" charset="0"/>
              </a:rPr>
              <a:t>题）</a:t>
            </a:r>
            <a:endParaRPr lang="en-US" altLang="zh-CN" sz="2400" b="0">
              <a:solidFill>
                <a:srgbClr val="000000"/>
              </a:solidFill>
              <a:latin typeface="+mn-ea"/>
              <a:ea typeface="+mn-ea"/>
              <a:cs typeface="Times New Roman" panose="02020603050405020304" pitchFamily="18" charset="0"/>
            </a:endParaRPr>
          </a:p>
        </p:txBody>
      </p:sp>
      <p:sp>
        <p:nvSpPr>
          <p:cNvPr id="6" name="矩形 5"/>
          <p:cNvSpPr/>
          <p:nvPr/>
        </p:nvSpPr>
        <p:spPr>
          <a:xfrm>
            <a:off x="11136630" y="908685"/>
            <a:ext cx="674370" cy="460375"/>
          </a:xfrm>
          <a:prstGeom prst="rect">
            <a:avLst/>
          </a:prstGeom>
        </p:spPr>
        <p:txBody>
          <a:bodyPr wrap="square">
            <a:spAutoFit/>
          </a:bodyPr>
          <a:lstStyle/>
          <a:p>
            <a:r>
              <a:rPr lang="en-US" altLang="zh-CN" sz="2400"/>
              <a:t>D</a:t>
            </a:r>
            <a:endParaRPr lang="zh-CN" altLang="en-US"/>
          </a:p>
        </p:txBody>
      </p:sp>
      <p:sp>
        <p:nvSpPr>
          <p:cNvPr id="5" name="内容占位符 1"/>
          <p:cNvSpPr>
            <a:spLocks noGrp="1"/>
          </p:cNvSpPr>
          <p:nvPr/>
        </p:nvSpPr>
        <p:spPr>
          <a:xfrm>
            <a:off x="360680" y="5359400"/>
            <a:ext cx="11485880" cy="1136650"/>
          </a:xfrm>
          <a:prstGeom prst="rect">
            <a:avLst/>
          </a:prstGeom>
          <a:solidFill>
            <a:srgbClr val="E1F4FC"/>
          </a:solidFill>
          <a:ln>
            <a:noFill/>
          </a:ln>
        </p:spPr>
        <p:txBody>
          <a:bodyPr vert="horz" wrap="square" lIns="91440" tIns="45720" rIns="91440" bIns="45720" numCol="1" anchor="t" anchorCtr="0" compatLnSpc="1">
            <a:no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pP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在理想电压供电的并联电路中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各支路工作状态具有独立性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任一支路的电阻变化仅影响该支路电流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不影响其他支路两端电压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pPr>
            <a:endParaRPr lang="en-US" altLang="zh-CN" sz="90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p:cNvPicPr>
            <a:picLocks noChangeAspect="1"/>
          </p:cNvPicPr>
          <p:nvPr/>
        </p:nvPicPr>
        <p:blipFill>
          <a:blip r:embed="rId3"/>
          <a:stretch>
            <a:fillRect/>
          </a:stretch>
        </p:blipFill>
        <p:spPr>
          <a:xfrm>
            <a:off x="349650" y="5359301"/>
            <a:ext cx="1749116" cy="45242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 grpId="0" animBg="1"/>
      <p:bldP spid="5"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34731"/>
            <a:ext cx="11485848" cy="3900235"/>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电子拉力计的简化原理如图所示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滑动变阻器的滑片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与弹簧上端固定在一起，同方向升降</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在弹性限度内，弹簧所受拉力越大，弹簧伸长量越大</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闭合开关后，下列说法正确的是（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滑动变阻器接入电路中的电阻随拉力增大而增大</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电流表的示数随拉力增大而增大</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电压表的示数随拉力增大而增大</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定值电阻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消耗的电功率随拉力增大而减小</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lv130.jpg" descr="id:2147489974;FounderCES"/>
          <p:cNvPicPr/>
          <p:nvPr/>
        </p:nvPicPr>
        <p:blipFill>
          <a:blip r:embed="rId2"/>
          <a:stretch>
            <a:fillRect/>
          </a:stretch>
        </p:blipFill>
        <p:spPr>
          <a:xfrm>
            <a:off x="7895406" y="2881507"/>
            <a:ext cx="3312368" cy="1728191"/>
          </a:xfrm>
          <a:prstGeom prst="rect">
            <a:avLst/>
          </a:prstGeom>
        </p:spPr>
      </p:pic>
      <p:sp>
        <p:nvSpPr>
          <p:cNvPr id="4" name="矩形 3"/>
          <p:cNvSpPr/>
          <p:nvPr/>
        </p:nvSpPr>
        <p:spPr>
          <a:xfrm>
            <a:off x="9162950" y="4508936"/>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latin typeface="+mn-ea"/>
                <a:ea typeface="+mn-ea"/>
                <a:cs typeface="Times New Roman" panose="02020603050405020304" pitchFamily="18" charset="0"/>
              </a:rPr>
              <a:t>（</a:t>
            </a: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sz="2400" b="0">
                <a:solidFill>
                  <a:srgbClr val="000000"/>
                </a:solidFill>
                <a:latin typeface="+mn-lt"/>
                <a:ea typeface="楷体" panose="02010609060101010101" pitchFamily="49" charset="-122"/>
                <a:cs typeface="Times New Roman" panose="02020603050405020304" pitchFamily="18" charset="0"/>
              </a:rPr>
              <a:t>8</a:t>
            </a: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题</a:t>
            </a:r>
            <a:r>
              <a:rPr lang="zh-CN" altLang="zh-CN" sz="2400" b="0">
                <a:solidFill>
                  <a:srgbClr val="000000"/>
                </a:solidFill>
                <a:latin typeface="+mn-ea"/>
                <a:ea typeface="+mn-ea"/>
                <a:cs typeface="Times New Roman" panose="02020603050405020304" pitchFamily="18" charset="0"/>
              </a:rPr>
              <a:t>）</a:t>
            </a:r>
            <a:endParaRPr lang="en-US" altLang="zh-CN" sz="2400" b="0">
              <a:solidFill>
                <a:srgbClr val="000000"/>
              </a:solidFill>
              <a:latin typeface="+mn-ea"/>
              <a:ea typeface="+mn-ea"/>
              <a:cs typeface="Times New Roman" panose="02020603050405020304" pitchFamily="18" charset="0"/>
            </a:endParaRPr>
          </a:p>
        </p:txBody>
      </p:sp>
      <p:sp>
        <p:nvSpPr>
          <p:cNvPr id="6" name="矩形 5"/>
          <p:cNvSpPr/>
          <p:nvPr/>
        </p:nvSpPr>
        <p:spPr>
          <a:xfrm>
            <a:off x="2385294" y="2347834"/>
            <a:ext cx="389850" cy="461665"/>
          </a:xfrm>
          <a:prstGeom prst="rect">
            <a:avLst/>
          </a:prstGeom>
        </p:spPr>
        <p:txBody>
          <a:bodyPr wrap="none">
            <a:spAutoFit/>
          </a:bodyPr>
          <a:lstStyle/>
          <a:p>
            <a:r>
              <a:rPr lang="en-US" altLang="zh-CN" sz="2400"/>
              <a:t>B</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308120"/>
              </a:xfrm>
            </p:spPr>
            <p:txBody>
              <a:bodyPr/>
              <a:lstStyle/>
              <a:p>
                <a:pPr hangingPunct="0">
                  <a:spcAft>
                    <a:spcPts val="0"/>
                  </a:spcAft>
                </a:pP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由题图可知，定值电阻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与滑动变阻器串联，电压表</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测滑动变阻器两端的电压，电流表测电路中的电流</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当拉力</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增大时，滑片上移，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部分电阻丝的长度减小，则接入电</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路中的电阻减小，故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错误；当拉力增大时，滑动变阻器接</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入电路中的电阻减小，电路的总电阻减小，由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可知，电路中的电流增大，即电流表的示数增大，故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正确；当拉力增大时，滑动变阻器接入电路中的电阻减小，由串联电路的分压特点可知，变阻器两端的电压减小，即电压表的示数减小，故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错误；当拉力增大时，滑动变阻器接入电路中的电阻减小，电路中的电流增大，由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可知，定值电阻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消耗的电功率增大，故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5308120"/>
              </a:xfrm>
              <a:blipFill rotWithShape="1">
                <a:blip r:embed="rId2"/>
                <a:stretch>
                  <a:fillRect l="-2" t="-12" r="1" b="3"/>
                </a:stretch>
              </a:blipFill>
            </p:spPr>
            <p:txBody>
              <a:bodyPr/>
              <a:lstStyle/>
              <a:p>
                <a:r>
                  <a:rPr lang="zh-CN" altLang="en-US">
                    <a:noFill/>
                  </a:rPr>
                  <a:t> </a:t>
                </a:r>
              </a:p>
            </p:txBody>
          </p:sp>
        </mc:Fallback>
      </mc:AlternateContent>
      <p:pic>
        <p:nvPicPr>
          <p:cNvPr id="3" name="lv130.jpg" descr="id:2147489974;FounderCES"/>
          <p:cNvPicPr/>
          <p:nvPr/>
        </p:nvPicPr>
        <p:blipFill>
          <a:blip r:embed="rId3"/>
          <a:stretch>
            <a:fillRect/>
          </a:stretch>
        </p:blipFill>
        <p:spPr>
          <a:xfrm>
            <a:off x="9047534" y="836712"/>
            <a:ext cx="2818206" cy="1728191"/>
          </a:xfrm>
          <a:prstGeom prst="rect">
            <a:avLst/>
          </a:prstGeom>
        </p:spPr>
      </p:pic>
      <p:sp>
        <p:nvSpPr>
          <p:cNvPr id="4" name="矩形 3"/>
          <p:cNvSpPr/>
          <p:nvPr/>
        </p:nvSpPr>
        <p:spPr>
          <a:xfrm>
            <a:off x="9820916" y="2464141"/>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latin typeface="+mn-ea"/>
                <a:ea typeface="+mn-ea"/>
                <a:cs typeface="Times New Roman" panose="02020603050405020304" pitchFamily="18" charset="0"/>
              </a:rPr>
              <a:t>（</a:t>
            </a: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sz="2400" b="0">
                <a:solidFill>
                  <a:srgbClr val="000000"/>
                </a:solidFill>
                <a:latin typeface="+mn-lt"/>
                <a:ea typeface="楷体" panose="02010609060101010101" pitchFamily="49" charset="-122"/>
                <a:cs typeface="Times New Roman" panose="02020603050405020304" pitchFamily="18" charset="0"/>
              </a:rPr>
              <a:t>8</a:t>
            </a: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题</a:t>
            </a:r>
            <a:r>
              <a:rPr lang="zh-CN" altLang="zh-CN" sz="2400" b="0">
                <a:solidFill>
                  <a:srgbClr val="000000"/>
                </a:solidFill>
                <a:latin typeface="+mn-ea"/>
                <a:ea typeface="+mn-ea"/>
                <a:cs typeface="Times New Roman" panose="02020603050405020304" pitchFamily="18" charset="0"/>
              </a:rPr>
              <a:t>）</a:t>
            </a:r>
            <a:endParaRPr lang="en-US" altLang="zh-CN" sz="2400" b="0">
              <a:solidFill>
                <a:srgbClr val="000000"/>
              </a:solidFill>
              <a:latin typeface="+mn-ea"/>
              <a:ea typeface="+mn-ea"/>
              <a:cs typeface="Times New Roman" panose="02020603050405020304"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06159"/>
            <a:ext cx="11485848" cy="3416320"/>
          </a:xfrm>
        </p:spPr>
        <p:txBody>
          <a:bodyPr/>
          <a:lstStyle/>
          <a:p>
            <a:pPr algn="l"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ea typeface="楷体" panose="02010609060101010101" pitchFamily="49" charset="-122"/>
                <a:cs typeface="Times New Roman" panose="02020603050405020304" pitchFamily="18" charset="0"/>
              </a:rPr>
              <a:t>2024</a:t>
            </a:r>
            <a:r>
              <a:rPr lang="en-US" altLang="zh-CN">
                <a:solidFill>
                  <a:srgbClr val="000000"/>
                </a:solidFill>
                <a:latin typeface="楷体" panose="02010609060101010101" pitchFamily="49" charset="-122"/>
                <a:ea typeface="楷体" panose="02010609060101010101" pitchFamily="49" charset="-122"/>
                <a:cs typeface="Times New Roman" panose="02020603050405020304" pitchFamily="18" charset="0"/>
              </a:rPr>
              <a:t>·</a:t>
            </a:r>
            <a:r>
              <a:rPr lang="zh-CN" altLang="zh-CN">
                <a:solidFill>
                  <a:srgbClr val="000000"/>
                </a:solidFill>
                <a:latin typeface="楷体" panose="02010609060101010101" pitchFamily="49" charset="-122"/>
                <a:ea typeface="楷体" panose="02010609060101010101" pitchFamily="49" charset="-122"/>
                <a:cs typeface="Times New Roman" panose="02020603050405020304" pitchFamily="18" charset="0"/>
              </a:rPr>
              <a:t>北京东城区开学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）某同学分别按图甲、乙两种方式将定值电阻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连接在电源电压均为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并保持不变的电路中，电阻阻值</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　　）</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图甲中通过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的电流小于通过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的电流</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图乙中通过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的电流大于通过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的电流</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图甲中</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两端的电压之比为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图甲中的总功率与图乙中的总功率之比为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77.jpg" descr="id:2147489981;FounderCES"/>
          <p:cNvPicPr/>
          <p:nvPr/>
        </p:nvPicPr>
        <p:blipFill>
          <a:blip r:embed="rId2"/>
          <a:stretch>
            <a:fillRect/>
          </a:stretch>
        </p:blipFill>
        <p:spPr>
          <a:xfrm>
            <a:off x="7535366" y="2348879"/>
            <a:ext cx="3888432" cy="2378005"/>
          </a:xfrm>
          <a:prstGeom prst="rect">
            <a:avLst/>
          </a:prstGeom>
        </p:spPr>
      </p:pic>
      <p:sp>
        <p:nvSpPr>
          <p:cNvPr id="4" name="矩形 3"/>
          <p:cNvSpPr/>
          <p:nvPr/>
        </p:nvSpPr>
        <p:spPr>
          <a:xfrm>
            <a:off x="8518084" y="4726885"/>
            <a:ext cx="1569660"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a:t>
            </a:r>
            <a:r>
              <a:rPr lang="zh-CN" altLang="zh-CN" sz="2400" b="0">
                <a:solidFill>
                  <a:srgbClr val="000000"/>
                </a:solidFill>
                <a:latin typeface="宋体" panose="02010600030101010101" pitchFamily="2" charset="-122"/>
                <a:cs typeface="Times New Roman" panose="02020603050405020304" pitchFamily="18" charset="0"/>
              </a:rPr>
              <a:t>第</a:t>
            </a:r>
            <a:r>
              <a:rPr lang="en-US" altLang="zh-CN" sz="2400" b="0">
                <a:solidFill>
                  <a:srgbClr val="000000"/>
                </a:solidFill>
                <a:latin typeface="+mn-lt"/>
                <a:ea typeface="楷体" panose="02010609060101010101" pitchFamily="49" charset="-122"/>
                <a:cs typeface="Times New Roman" panose="02020603050405020304" pitchFamily="18" charset="0"/>
              </a:rPr>
              <a:t>9</a:t>
            </a:r>
            <a:r>
              <a:rPr lang="zh-CN" altLang="zh-CN" sz="2400" b="0">
                <a:solidFill>
                  <a:srgbClr val="000000"/>
                </a:solidFill>
                <a:latin typeface="宋体" panose="02010600030101010101" pitchFamily="2" charset="-122"/>
                <a:cs typeface="Times New Roman" panose="02020603050405020304" pitchFamily="18" charset="0"/>
              </a:rPr>
              <a:t>题</a:t>
            </a:r>
            <a:r>
              <a:rPr lang="zh-CN" altLang="zh-CN" sz="2400" b="0">
                <a:solidFill>
                  <a:srgbClr val="000000"/>
                </a:solidFill>
                <a:cs typeface="Times New Roman" panose="02020603050405020304" pitchFamily="18" charset="0"/>
              </a:rPr>
              <a:t>）</a:t>
            </a:r>
            <a:endParaRPr lang="en-US" altLang="zh-CN" sz="2400" b="0">
              <a:solidFill>
                <a:srgbClr val="000000"/>
              </a:solidFill>
              <a:cs typeface="Times New Roman" panose="02020603050405020304" pitchFamily="18" charset="0"/>
            </a:endParaRPr>
          </a:p>
        </p:txBody>
      </p:sp>
      <p:sp>
        <p:nvSpPr>
          <p:cNvPr id="5" name="矩形 4"/>
          <p:cNvSpPr/>
          <p:nvPr/>
        </p:nvSpPr>
        <p:spPr>
          <a:xfrm>
            <a:off x="10775726" y="1744445"/>
            <a:ext cx="407484" cy="461665"/>
          </a:xfrm>
          <a:prstGeom prst="rect">
            <a:avLst/>
          </a:prstGeom>
        </p:spPr>
        <p:txBody>
          <a:bodyPr wrap="none">
            <a:spAutoFit/>
          </a:bodyPr>
          <a:lstStyle/>
          <a:p>
            <a:r>
              <a:rPr lang="en-US" altLang="zh-CN" sz="2400" dirty="0"/>
              <a:t>D</a:t>
            </a:r>
            <a:endParaRPr lang="en-US" altLang="zh-CN" sz="2400" b="0" dirty="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941592"/>
              </a:xfrm>
            </p:spPr>
            <p:txBody>
              <a:bodyPr/>
              <a:lstStyle/>
              <a:p>
                <a:pPr algn="dist" hangingPunct="0">
                  <a:spcAft>
                    <a:spcPts val="0"/>
                  </a:spcAft>
                </a:pP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图甲中两个电阻串联，通过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的电流等于通过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错误；图乙中两个电阻并联，电压相同，电流和电阻成反比，已知电阻阻值</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，则通过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的电流小于通过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错误；图甲中的</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两端的电压之比：</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错误；图甲和图乙中总电压相同，图甲中的总电阻为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，则图甲中的总功率与图乙中的总功率之比</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0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P</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甲</m:t>
                        </m:r>
                      </m:num>
                      <m:den>
                        <m:r>
                          <m:rPr>
                            <m:nor/>
                          </m:rPr>
                          <a:rPr lang="en-US" altLang="zh-CN" b="0"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m:t>P</m:t>
                        </m:r>
                        <m:r>
                          <a:rPr lang="zh-CN" altLang="en-US" i="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乙</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sSub>
                              <m:sSubPr>
                                <m:ctrlPr>
                                  <a:rPr lang="zh-CN" altLang="zh-CN"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R</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甲</m:t>
                                </m:r>
                              </m:e>
                              <m:sub>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b>
                            </m:sSub>
                          </m:den>
                        </m:f>
                      </m:num>
                      <m:den>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R</m:t>
                            </m:r>
                            <m:r>
                              <a:rPr lang="zh-CN" altLang="en-US" i="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乙</m:t>
                            </m:r>
                          </m:den>
                        </m:f>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R</m:t>
                        </m:r>
                        <m:r>
                          <a:rPr lang="zh-CN" altLang="en-US" i="1" baseline="-250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乙</m:t>
                        </m:r>
                      </m:num>
                      <m:den>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R</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甲</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den>
                        </m:f>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9</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3941592"/>
              </a:xfrm>
              <a:blipFill rotWithShape="1">
                <a:blip r:embed="rId2"/>
                <a:stretch>
                  <a:fillRect l="-2" t="-16" r="1" b="4"/>
                </a:stretch>
              </a:blipFill>
            </p:spPr>
            <p:txBody>
              <a:bodyPr/>
              <a:lstStyle/>
              <a:p>
                <a:r>
                  <a:rPr lang="zh-CN" altLang="en-US">
                    <a:noFill/>
                  </a:rPr>
                  <a:t> </a:t>
                </a:r>
              </a:p>
            </p:txBody>
          </p:sp>
        </mc:Fallback>
      </mc:AlternateContent>
      <p:pic>
        <p:nvPicPr>
          <p:cNvPr id="3" name="gyc477.jpg" descr="id:2147489981;FounderCES"/>
          <p:cNvPicPr/>
          <p:nvPr/>
        </p:nvPicPr>
        <p:blipFill>
          <a:blip r:embed="rId3">
            <a:clrChange>
              <a:clrFrom>
                <a:srgbClr val="FFFFFF"/>
              </a:clrFrom>
              <a:clrTo>
                <a:srgbClr val="FFFFFF">
                  <a:alpha val="0"/>
                </a:srgbClr>
              </a:clrTo>
            </a:clrChange>
          </a:blip>
          <a:stretch>
            <a:fillRect/>
          </a:stretch>
        </p:blipFill>
        <p:spPr>
          <a:xfrm>
            <a:off x="6397754" y="3645024"/>
            <a:ext cx="3888432" cy="2089343"/>
          </a:xfrm>
          <a:prstGeom prst="rect">
            <a:avLst/>
          </a:prstGeom>
        </p:spPr>
      </p:pic>
      <p:sp>
        <p:nvSpPr>
          <p:cNvPr id="4" name="矩形 3"/>
          <p:cNvSpPr/>
          <p:nvPr/>
        </p:nvSpPr>
        <p:spPr>
          <a:xfrm>
            <a:off x="7463358" y="5589240"/>
            <a:ext cx="1569660"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a:t>
            </a:r>
            <a:r>
              <a:rPr lang="zh-CN" altLang="zh-CN" sz="2400" b="0">
                <a:solidFill>
                  <a:srgbClr val="000000"/>
                </a:solidFill>
                <a:latin typeface="宋体" panose="02010600030101010101" pitchFamily="2" charset="-122"/>
                <a:cs typeface="Times New Roman" panose="02020603050405020304" pitchFamily="18" charset="0"/>
              </a:rPr>
              <a:t>第</a:t>
            </a:r>
            <a:r>
              <a:rPr lang="en-US" altLang="zh-CN" sz="2400" b="0">
                <a:solidFill>
                  <a:srgbClr val="000000"/>
                </a:solidFill>
                <a:latin typeface="+mn-lt"/>
                <a:ea typeface="楷体" panose="02010609060101010101" pitchFamily="49" charset="-122"/>
                <a:cs typeface="Times New Roman" panose="02020603050405020304" pitchFamily="18" charset="0"/>
              </a:rPr>
              <a:t>9</a:t>
            </a:r>
            <a:r>
              <a:rPr lang="zh-CN" altLang="zh-CN" sz="2400" b="0">
                <a:solidFill>
                  <a:srgbClr val="000000"/>
                </a:solidFill>
                <a:latin typeface="宋体" panose="02010600030101010101" pitchFamily="2" charset="-122"/>
                <a:cs typeface="Times New Roman" panose="02020603050405020304" pitchFamily="18" charset="0"/>
              </a:rPr>
              <a:t>题</a:t>
            </a:r>
            <a:r>
              <a:rPr lang="zh-CN" altLang="zh-CN" sz="2400" b="0">
                <a:solidFill>
                  <a:srgbClr val="000000"/>
                </a:solidFill>
                <a:cs typeface="Times New Roman" panose="02020603050405020304" pitchFamily="18" charset="0"/>
              </a:rPr>
              <a:t>）</a:t>
            </a:r>
            <a:endParaRPr lang="en-US" altLang="zh-CN" sz="2400" b="0">
              <a:solidFill>
                <a:srgbClr val="000000"/>
              </a:solidFill>
              <a:cs typeface="Times New Roman" panose="02020603050405020304"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92917"/>
            <a:ext cx="11485848" cy="4524315"/>
          </a:xfrm>
        </p:spPr>
        <p:txBody>
          <a:bodyPr/>
          <a:lstStyle/>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如图所示，小明同学设计了一种烟雾报警装置，</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为光敏电阻，其阻值随激光的光照强度的减弱而增大</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当电路中电流小于或等于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时，烟雾报警器报警</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开关</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闭合后，当电流为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时，光敏电阻</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的电功率为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W</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楷体" panose="02010609060101010101" pitchFamily="49" charset="-122"/>
                <a:ea typeface="楷体" panose="02010609060101010101" pitchFamily="49" charset="-122"/>
                <a:cs typeface="Times New Roman" panose="02020603050405020304" pitchFamily="18" charset="0"/>
              </a:rPr>
              <a:t>当</a:t>
            </a:r>
            <a:r>
              <a:rPr lang="en-US" altLang="zh-CN" i="1" dirty="0">
                <a:solidFill>
                  <a:srgbClr val="000000"/>
                </a:solidFill>
                <a:ea typeface="楷体" panose="02010609060101010101" pitchFamily="49" charset="-122"/>
                <a:cs typeface="Times New Roman" panose="02020603050405020304" pitchFamily="18" charset="0"/>
              </a:rPr>
              <a:t>R</a:t>
            </a:r>
            <a:r>
              <a:rPr lang="zh-CN" altLang="zh-CN">
                <a:solidFill>
                  <a:srgbClr val="000000"/>
                </a:solidFill>
                <a:ea typeface="楷体" panose="02010609060101010101" pitchFamily="49" charset="-122"/>
                <a:cs typeface="Times New Roman" panose="02020603050405020304" pitchFamily="18" charset="0"/>
              </a:rPr>
              <a:t>处</a:t>
            </a:r>
            <a:r>
              <a:rPr lang="zh-CN" altLang="zh-CN">
                <a:solidFill>
                  <a:srgbClr val="000000"/>
                </a:solidFill>
                <a:latin typeface="楷体" panose="02010609060101010101" pitchFamily="49" charset="-122"/>
                <a:ea typeface="楷体" panose="02010609060101010101" pitchFamily="49" charset="-122"/>
                <a:cs typeface="Times New Roman" panose="02020603050405020304" pitchFamily="18" charset="0"/>
              </a:rPr>
              <a:t>的烟雾浓度逐渐增大时，电流表的示数变大</a:t>
            </a:r>
            <a:endParaRPr lang="zh-CN" altLang="zh-CN" sz="1100">
              <a:solidFill>
                <a:srgbClr val="000000"/>
              </a:solidFill>
              <a:latin typeface="楷体" panose="02010609060101010101" pitchFamily="49" charset="-122"/>
              <a:ea typeface="楷体" panose="02010609060101010101" pitchFamily="49"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楷体" panose="02010609060101010101" pitchFamily="49" charset="-122"/>
                <a:ea typeface="楷体" panose="02010609060101010101" pitchFamily="49" charset="-122"/>
                <a:cs typeface="Times New Roman" panose="02020603050405020304" pitchFamily="18" charset="0"/>
              </a:rPr>
              <a:t>电源电压为</a:t>
            </a:r>
            <a:r>
              <a:rPr lang="en-US" altLang="zh-CN" dirty="0">
                <a:solidFill>
                  <a:srgbClr val="000000"/>
                </a:solidFill>
                <a:ea typeface="楷体" panose="02010609060101010101" pitchFamily="49" charset="-122"/>
                <a:cs typeface="Times New Roman" panose="02020603050405020304" pitchFamily="18" charset="0"/>
              </a:rPr>
              <a:t>24 V</a:t>
            </a:r>
            <a:endParaRPr lang="zh-CN" altLang="zh-CN" sz="1100">
              <a:solidFill>
                <a:srgbClr val="000000"/>
              </a:solidFill>
              <a:ea typeface="楷体" panose="02010609060101010101" pitchFamily="49"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楷体" panose="02010609060101010101" pitchFamily="49" charset="-122"/>
                <a:ea typeface="楷体" panose="02010609060101010101" pitchFamily="49" charset="-122"/>
                <a:cs typeface="Times New Roman" panose="02020603050405020304" pitchFamily="18" charset="0"/>
              </a:rPr>
              <a:t>当电压表的示数为</a:t>
            </a:r>
            <a:r>
              <a:rPr lang="en-US" altLang="zh-CN" dirty="0">
                <a:solidFill>
                  <a:srgbClr val="000000"/>
                </a:solidFill>
                <a:ea typeface="楷体" panose="02010609060101010101" pitchFamily="49" charset="-122"/>
                <a:cs typeface="Times New Roman" panose="02020603050405020304" pitchFamily="18" charset="0"/>
              </a:rPr>
              <a:t>16 V</a:t>
            </a:r>
            <a:r>
              <a:rPr lang="zh-CN" altLang="zh-CN">
                <a:solidFill>
                  <a:srgbClr val="000000"/>
                </a:solidFill>
                <a:ea typeface="楷体" panose="02010609060101010101" pitchFamily="49" charset="-122"/>
                <a:cs typeface="Times New Roman" panose="02020603050405020304" pitchFamily="18" charset="0"/>
              </a:rPr>
              <a:t>时，</a:t>
            </a:r>
            <a:r>
              <a:rPr lang="zh-CN" altLang="zh-CN">
                <a:solidFill>
                  <a:srgbClr val="000000"/>
                </a:solidFill>
                <a:latin typeface="楷体" panose="02010609060101010101" pitchFamily="49" charset="-122"/>
                <a:ea typeface="楷体" panose="02010609060101010101" pitchFamily="49" charset="-122"/>
                <a:cs typeface="Times New Roman" panose="02020603050405020304" pitchFamily="18" charset="0"/>
              </a:rPr>
              <a:t>烟雾报警器</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报警</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楷体" panose="02010609060101010101" pitchFamily="49" charset="-122"/>
                <a:ea typeface="楷体" panose="02010609060101010101" pitchFamily="49" charset="-122"/>
                <a:cs typeface="Times New Roman" panose="02020603050405020304" pitchFamily="18" charset="0"/>
              </a:rPr>
              <a:t>当电路中电流为</a:t>
            </a:r>
            <a:r>
              <a:rPr lang="en-US" altLang="zh-CN" dirty="0">
                <a:solidFill>
                  <a:srgbClr val="000000"/>
                </a:solidFill>
                <a:ea typeface="楷体" panose="02010609060101010101" pitchFamily="49" charset="-122"/>
                <a:cs typeface="Times New Roman" panose="02020603050405020304" pitchFamily="18" charset="0"/>
              </a:rPr>
              <a:t>0.4 A</a:t>
            </a:r>
            <a:r>
              <a:rPr lang="zh-CN" altLang="zh-CN">
                <a:solidFill>
                  <a:srgbClr val="000000"/>
                </a:solidFill>
                <a:ea typeface="楷体" panose="02010609060101010101" pitchFamily="49" charset="-122"/>
                <a:cs typeface="Times New Roman" panose="02020603050405020304" pitchFamily="18" charset="0"/>
              </a:rPr>
              <a:t>时，</a:t>
            </a:r>
            <a:r>
              <a:rPr lang="en-US" altLang="zh-CN" i="1" dirty="0">
                <a:solidFill>
                  <a:srgbClr val="000000"/>
                </a:solidFill>
                <a:ea typeface="楷体" panose="02010609060101010101" pitchFamily="49" charset="-122"/>
                <a:cs typeface="Times New Roman" panose="02020603050405020304" pitchFamily="18" charset="0"/>
              </a:rPr>
              <a:t>R</a:t>
            </a:r>
            <a:r>
              <a:rPr lang="zh-CN" altLang="zh-CN">
                <a:solidFill>
                  <a:srgbClr val="000000"/>
                </a:solidFill>
                <a:ea typeface="楷体" panose="02010609060101010101" pitchFamily="49" charset="-122"/>
                <a:cs typeface="Times New Roman" panose="02020603050405020304" pitchFamily="18" charset="0"/>
              </a:rPr>
              <a:t>消耗的电功率为</a:t>
            </a:r>
            <a:r>
              <a:rPr lang="en-US" altLang="zh-CN" dirty="0">
                <a:solidFill>
                  <a:srgbClr val="000000"/>
                </a:solidFill>
                <a:ea typeface="楷体" panose="02010609060101010101" pitchFamily="49" charset="-122"/>
                <a:cs typeface="Times New Roman" panose="02020603050405020304" pitchFamily="18" charset="0"/>
              </a:rPr>
              <a:t>6 W</a:t>
            </a:r>
            <a:endParaRPr lang="zh-CN" altLang="zh-CN" sz="1100">
              <a:solidFill>
                <a:srgbClr val="000000"/>
              </a:solidFill>
              <a:effectLst/>
              <a:ea typeface="楷体" panose="02010609060101010101" pitchFamily="49" charset="-122"/>
              <a:cs typeface="Times New Roman" panose="02020603050405020304" pitchFamily="18" charset="0"/>
            </a:endParaRPr>
          </a:p>
        </p:txBody>
      </p:sp>
      <p:pic>
        <p:nvPicPr>
          <p:cNvPr id="3" name="gh488.jpg" descr="id:2147489988;FounderCES"/>
          <p:cNvPicPr/>
          <p:nvPr/>
        </p:nvPicPr>
        <p:blipFill>
          <a:blip r:embed="rId2"/>
          <a:stretch>
            <a:fillRect/>
          </a:stretch>
        </p:blipFill>
        <p:spPr>
          <a:xfrm>
            <a:off x="8362668" y="2936643"/>
            <a:ext cx="2760486" cy="1603249"/>
          </a:xfrm>
          <a:prstGeom prst="rect">
            <a:avLst/>
          </a:prstGeom>
        </p:spPr>
      </p:pic>
      <p:sp>
        <p:nvSpPr>
          <p:cNvPr id="4" name="矩形 3"/>
          <p:cNvSpPr/>
          <p:nvPr/>
        </p:nvSpPr>
        <p:spPr>
          <a:xfrm>
            <a:off x="9047534" y="4539893"/>
            <a:ext cx="1723549"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a:t>
            </a:r>
            <a:r>
              <a:rPr lang="zh-CN" altLang="zh-CN" sz="2400" b="0">
                <a:solidFill>
                  <a:srgbClr val="000000"/>
                </a:solidFill>
                <a:latin typeface="+mn-ea"/>
                <a:ea typeface="+mn-ea"/>
                <a:cs typeface="Times New Roman" panose="02020603050405020304" pitchFamily="18" charset="0"/>
              </a:rPr>
              <a:t>第</a:t>
            </a:r>
            <a:r>
              <a:rPr lang="en-US" altLang="zh-CN" sz="2400" b="0" dirty="0">
                <a:solidFill>
                  <a:srgbClr val="000000"/>
                </a:solidFill>
                <a:latin typeface="+mn-lt"/>
                <a:ea typeface="楷体" panose="02010609060101010101" pitchFamily="49" charset="-122"/>
                <a:cs typeface="Times New Roman" panose="02020603050405020304" pitchFamily="18" charset="0"/>
              </a:rPr>
              <a:t>10</a:t>
            </a:r>
            <a:r>
              <a:rPr lang="zh-CN" altLang="zh-CN" sz="2400" b="0">
                <a:solidFill>
                  <a:srgbClr val="000000"/>
                </a:solidFill>
                <a:latin typeface="+mn-ea"/>
                <a:ea typeface="+mn-ea"/>
                <a:cs typeface="Times New Roman" panose="02020603050405020304" pitchFamily="18" charset="0"/>
              </a:rPr>
              <a:t>题</a:t>
            </a:r>
            <a:r>
              <a:rPr lang="zh-CN" altLang="zh-CN" sz="2400" b="0">
                <a:solidFill>
                  <a:srgbClr val="000000"/>
                </a:solidFill>
                <a:cs typeface="Times New Roman" panose="02020603050405020304" pitchFamily="18" charset="0"/>
              </a:rPr>
              <a:t>）</a:t>
            </a:r>
            <a:endParaRPr lang="en-US" altLang="zh-CN" sz="2400" b="0" dirty="0">
              <a:solidFill>
                <a:srgbClr val="000000"/>
              </a:solidFill>
              <a:cs typeface="Times New Roman" panose="02020603050405020304" pitchFamily="18" charset="0"/>
            </a:endParaRPr>
          </a:p>
        </p:txBody>
      </p:sp>
      <p:sp>
        <p:nvSpPr>
          <p:cNvPr id="5" name="矩形 4"/>
          <p:cNvSpPr/>
          <p:nvPr/>
        </p:nvSpPr>
        <p:spPr>
          <a:xfrm>
            <a:off x="1161158" y="2724884"/>
            <a:ext cx="407484" cy="461665"/>
          </a:xfrm>
          <a:prstGeom prst="rect">
            <a:avLst/>
          </a:prstGeom>
        </p:spPr>
        <p:txBody>
          <a:bodyPr wrap="none">
            <a:spAutoFit/>
          </a:bodyPr>
          <a:lstStyle/>
          <a:p>
            <a:r>
              <a:rPr lang="en-US" altLang="zh-CN" sz="2400"/>
              <a:t>C</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958800"/>
                <a:ext cx="11485848" cy="2538131"/>
              </a:xfrm>
            </p:spPr>
            <p:txBody>
              <a:bodyPr/>
              <a:lstStyle/>
              <a:p>
                <a:pPr hangingPunct="0">
                  <a:spcAft>
                    <a:spcPts val="0"/>
                  </a:spcAft>
                </a:pP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由电路图可知，光敏电阻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和定值电阻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串联，电压表测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两端的电压，电流表测电路中的电流</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因光敏电阻的阻值随激光的光照强度的减弱而增大，所以，当</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处的烟雾浓度逐渐增大时，光照强度减弱，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的阻值变大，电路中的总电阻变大，由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可知，电路中的电流变小，即电流表示数变小，故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endParaRPr lang="en-US" altLang="zh-CN"/>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958800"/>
                <a:ext cx="11485848" cy="2538131"/>
              </a:xfrm>
              <a:blipFill rotWithShape="1">
                <a:blip r:embed="rId2"/>
                <a:stretch>
                  <a:fillRect l="-2" t="-23" r="1" b="24"/>
                </a:stretch>
              </a:blipFill>
            </p:spPr>
            <p:txBody>
              <a:bodyPr/>
              <a:lstStyle/>
              <a:p>
                <a:r>
                  <a:rPr lang="zh-CN" altLang="en-US">
                    <a:noFill/>
                  </a:rPr>
                  <a:t> </a:t>
                </a:r>
              </a:p>
            </p:txBody>
          </p:sp>
        </mc:Fallback>
      </mc:AlternateContent>
      <p:pic>
        <p:nvPicPr>
          <p:cNvPr id="4" name="gh488.jpg" descr="id:2147489988;FounderCES"/>
          <p:cNvPicPr/>
          <p:nvPr/>
        </p:nvPicPr>
        <p:blipFill>
          <a:blip r:embed="rId3"/>
          <a:stretch>
            <a:fillRect/>
          </a:stretch>
        </p:blipFill>
        <p:spPr>
          <a:xfrm>
            <a:off x="4150990" y="3571275"/>
            <a:ext cx="2629082" cy="1526931"/>
          </a:xfrm>
          <a:prstGeom prst="rect">
            <a:avLst/>
          </a:prstGeom>
        </p:spPr>
      </p:pic>
      <p:sp>
        <p:nvSpPr>
          <p:cNvPr id="5" name="矩形 4"/>
          <p:cNvSpPr/>
          <p:nvPr/>
        </p:nvSpPr>
        <p:spPr>
          <a:xfrm>
            <a:off x="4871070" y="5157192"/>
            <a:ext cx="1723549"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a:t>
            </a:r>
            <a:r>
              <a:rPr lang="zh-CN" altLang="zh-CN" sz="2400" b="0">
                <a:solidFill>
                  <a:srgbClr val="000000"/>
                </a:solidFill>
                <a:latin typeface="+mn-ea"/>
                <a:ea typeface="+mn-ea"/>
                <a:cs typeface="Times New Roman" panose="02020603050405020304" pitchFamily="18" charset="0"/>
              </a:rPr>
              <a:t>第</a:t>
            </a:r>
            <a:r>
              <a:rPr lang="en-US" altLang="zh-CN" sz="2400" b="0" dirty="0">
                <a:solidFill>
                  <a:srgbClr val="000000"/>
                </a:solidFill>
                <a:latin typeface="+mn-lt"/>
                <a:ea typeface="楷体" panose="02010609060101010101" pitchFamily="49" charset="-122"/>
                <a:cs typeface="Times New Roman" panose="02020603050405020304" pitchFamily="18" charset="0"/>
              </a:rPr>
              <a:t>10</a:t>
            </a:r>
            <a:r>
              <a:rPr lang="zh-CN" altLang="zh-CN" sz="2400" b="0">
                <a:solidFill>
                  <a:srgbClr val="000000"/>
                </a:solidFill>
                <a:latin typeface="+mn-ea"/>
                <a:ea typeface="+mn-ea"/>
                <a:cs typeface="Times New Roman" panose="02020603050405020304" pitchFamily="18" charset="0"/>
              </a:rPr>
              <a:t>题</a:t>
            </a:r>
            <a:r>
              <a:rPr lang="zh-CN" altLang="zh-CN" sz="2400" b="0">
                <a:solidFill>
                  <a:srgbClr val="000000"/>
                </a:solidFill>
                <a:cs typeface="Times New Roman" panose="02020603050405020304" pitchFamily="18" charset="0"/>
              </a:rPr>
              <a:t>）</a:t>
            </a:r>
            <a:endParaRPr lang="en-US" altLang="zh-CN" sz="2400" b="0" dirty="0">
              <a:solidFill>
                <a:srgbClr val="000000"/>
              </a:solidFill>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algn="ctr" hangingPunct="0">
              <a:spcAft>
                <a:spcPts val="0"/>
              </a:spcAft>
              <a:tabLst>
                <a:tab pos="594106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第</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选择题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594106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选择题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本题包括</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每小题只有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个选项符合</a:t>
            </a:r>
            <a:endPar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镇江中考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）以下实验能说明分子间存在间隙的是（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用肉眼观察海绵</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发现海绵内部有许多间隙</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将等体积的酒精和水充分混合后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总体积变小</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用铅笔画出连续直线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用放大镜观察到碳粒间有间隙</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用光学显微镜观察血细胞涂片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发现细胞间有间隙</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615486" y="2516783"/>
            <a:ext cx="389850" cy="461665"/>
          </a:xfrm>
          <a:prstGeom prst="rect">
            <a:avLst/>
          </a:prstGeom>
        </p:spPr>
        <p:txBody>
          <a:bodyPr wrap="none">
            <a:spAutoFit/>
          </a:bodyPr>
          <a:lstStyle/>
          <a:p>
            <a:r>
              <a:rPr lang="en-US" altLang="zh-CN" sz="2400" dirty="0"/>
              <a:t>B</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006468"/>
                <a:ext cx="11485848" cy="2045945"/>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因串联电路中各处的电流相等，且</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可得，光敏电阻的阻值为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𝑃</m:t>
                            </m:r>
                          </m:e>
                          <m:sub>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sub>
                        </m:sSub>
                      </m:num>
                      <m:den>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W</m:t>
                        </m:r>
                      </m:num>
                      <m:den>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，因串联电路中总电阻等于各分电阻之和，所以电源的电压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endParaRPr lang="en-US" altLang="zh-CN"/>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1006468"/>
                <a:ext cx="11485848" cy="2045945"/>
              </a:xfrm>
              <a:blipFill rotWithShape="1">
                <a:blip r:embed="rId2"/>
                <a:stretch>
                  <a:fillRect l="-2" t="-1520" r="1" b="29"/>
                </a:stretch>
              </a:blipFill>
            </p:spPr>
            <p:txBody>
              <a:bodyPr/>
              <a:lstStyle/>
              <a:p>
                <a:r>
                  <a:rPr lang="zh-CN" altLang="en-US">
                    <a:noFill/>
                  </a:rPr>
                  <a:t> </a:t>
                </a:r>
              </a:p>
            </p:txBody>
          </p:sp>
        </mc:Fallback>
      </mc:AlternateContent>
      <p:pic>
        <p:nvPicPr>
          <p:cNvPr id="4" name="gh488.jpg" descr="id:2147489988;FounderCES"/>
          <p:cNvPicPr/>
          <p:nvPr/>
        </p:nvPicPr>
        <p:blipFill>
          <a:blip r:embed="rId3"/>
          <a:stretch>
            <a:fillRect/>
          </a:stretch>
        </p:blipFill>
        <p:spPr>
          <a:xfrm>
            <a:off x="3934966" y="3211235"/>
            <a:ext cx="2727646" cy="1584176"/>
          </a:xfrm>
          <a:prstGeom prst="rect">
            <a:avLst/>
          </a:prstGeom>
        </p:spPr>
      </p:pic>
      <p:sp>
        <p:nvSpPr>
          <p:cNvPr id="5" name="矩形 4"/>
          <p:cNvSpPr/>
          <p:nvPr/>
        </p:nvSpPr>
        <p:spPr>
          <a:xfrm>
            <a:off x="4655046" y="4869160"/>
            <a:ext cx="1723549"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a:t>
            </a:r>
            <a:r>
              <a:rPr lang="zh-CN" altLang="zh-CN" sz="2400" b="0">
                <a:solidFill>
                  <a:srgbClr val="000000"/>
                </a:solidFill>
                <a:latin typeface="+mn-ea"/>
                <a:ea typeface="+mn-ea"/>
                <a:cs typeface="Times New Roman" panose="02020603050405020304" pitchFamily="18" charset="0"/>
              </a:rPr>
              <a:t>第</a:t>
            </a:r>
            <a:r>
              <a:rPr lang="en-US" altLang="zh-CN" sz="2400" b="0" dirty="0">
                <a:solidFill>
                  <a:srgbClr val="000000"/>
                </a:solidFill>
                <a:latin typeface="+mn-lt"/>
                <a:ea typeface="楷体" panose="02010609060101010101" pitchFamily="49" charset="-122"/>
                <a:cs typeface="Times New Roman" panose="02020603050405020304" pitchFamily="18" charset="0"/>
              </a:rPr>
              <a:t>10</a:t>
            </a:r>
            <a:r>
              <a:rPr lang="zh-CN" altLang="zh-CN" sz="2400" b="0">
                <a:solidFill>
                  <a:srgbClr val="000000"/>
                </a:solidFill>
                <a:latin typeface="+mn-ea"/>
                <a:ea typeface="+mn-ea"/>
                <a:cs typeface="Times New Roman" panose="02020603050405020304" pitchFamily="18" charset="0"/>
              </a:rPr>
              <a:t>题</a:t>
            </a:r>
            <a:r>
              <a:rPr lang="zh-CN" altLang="zh-CN" sz="2400" b="0">
                <a:solidFill>
                  <a:srgbClr val="000000"/>
                </a:solidFill>
                <a:cs typeface="Times New Roman" panose="02020603050405020304" pitchFamily="18" charset="0"/>
              </a:rPr>
              <a:t>）</a:t>
            </a:r>
            <a:endParaRPr lang="en-US" altLang="zh-CN" sz="2400" b="0" dirty="0">
              <a:solidFill>
                <a:srgbClr val="000000"/>
              </a:solidFill>
              <a:cs typeface="Times New Roman" panose="02020603050405020304"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163879"/>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当电压表的示数为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，此时电路中的电流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12</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40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，因电路中电流小于或等于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时，烟雾报警器报警，所以此时烟雾报警器报警，故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正确；当电路中电流为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0.4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时，定值电阻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0.4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消耗的电功率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I'U</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0.4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4.8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3163879"/>
              </a:xfrm>
              <a:blipFill rotWithShape="1">
                <a:blip r:embed="rId2"/>
                <a:stretch>
                  <a:fillRect l="-2" t="-20" r="1" b="-2298"/>
                </a:stretch>
              </a:blipFill>
            </p:spPr>
            <p:txBody>
              <a:bodyPr/>
              <a:lstStyle/>
              <a:p>
                <a:r>
                  <a:rPr lang="zh-CN" altLang="en-US">
                    <a:noFill/>
                  </a:rPr>
                  <a:t> </a:t>
                </a:r>
              </a:p>
            </p:txBody>
          </p:sp>
        </mc:Fallback>
      </mc:AlternateContent>
      <p:pic>
        <p:nvPicPr>
          <p:cNvPr id="6" name="gh488.jpg" descr="id:2147489988;FounderCES"/>
          <p:cNvPicPr/>
          <p:nvPr/>
        </p:nvPicPr>
        <p:blipFill>
          <a:blip r:embed="rId3"/>
          <a:stretch>
            <a:fillRect/>
          </a:stretch>
        </p:blipFill>
        <p:spPr>
          <a:xfrm>
            <a:off x="3952990" y="3909999"/>
            <a:ext cx="2857653" cy="1659682"/>
          </a:xfrm>
          <a:prstGeom prst="rect">
            <a:avLst/>
          </a:prstGeom>
        </p:spPr>
      </p:pic>
      <p:sp>
        <p:nvSpPr>
          <p:cNvPr id="7" name="矩形 6"/>
          <p:cNvSpPr/>
          <p:nvPr/>
        </p:nvSpPr>
        <p:spPr>
          <a:xfrm>
            <a:off x="4871070" y="5569681"/>
            <a:ext cx="1723549"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a:t>
            </a:r>
            <a:r>
              <a:rPr lang="zh-CN" altLang="zh-CN" sz="2400" b="0">
                <a:solidFill>
                  <a:srgbClr val="000000"/>
                </a:solidFill>
                <a:latin typeface="+mn-ea"/>
                <a:ea typeface="+mn-ea"/>
                <a:cs typeface="Times New Roman" panose="02020603050405020304" pitchFamily="18" charset="0"/>
              </a:rPr>
              <a:t>第</a:t>
            </a:r>
            <a:r>
              <a:rPr lang="en-US" altLang="zh-CN" sz="2400" b="0" dirty="0">
                <a:solidFill>
                  <a:srgbClr val="000000"/>
                </a:solidFill>
                <a:latin typeface="+mn-lt"/>
                <a:ea typeface="楷体" panose="02010609060101010101" pitchFamily="49" charset="-122"/>
                <a:cs typeface="Times New Roman" panose="02020603050405020304" pitchFamily="18" charset="0"/>
              </a:rPr>
              <a:t>10</a:t>
            </a:r>
            <a:r>
              <a:rPr lang="zh-CN" altLang="zh-CN" sz="2400" b="0">
                <a:solidFill>
                  <a:srgbClr val="000000"/>
                </a:solidFill>
                <a:latin typeface="+mn-ea"/>
                <a:ea typeface="+mn-ea"/>
                <a:cs typeface="Times New Roman" panose="02020603050405020304" pitchFamily="18" charset="0"/>
              </a:rPr>
              <a:t>题</a:t>
            </a:r>
            <a:r>
              <a:rPr lang="zh-CN" altLang="zh-CN" sz="2400" b="0">
                <a:solidFill>
                  <a:srgbClr val="000000"/>
                </a:solidFill>
                <a:cs typeface="Times New Roman" panose="02020603050405020304" pitchFamily="18" charset="0"/>
              </a:rPr>
              <a:t>）</a:t>
            </a:r>
            <a:endParaRPr lang="en-US" altLang="zh-CN" sz="2400" b="0" dirty="0">
              <a:solidFill>
                <a:srgbClr val="000000"/>
              </a:solidFill>
              <a:cs typeface="Times New Roman" panose="02020603050405020304"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03895"/>
            <a:ext cx="11485848" cy="5632311"/>
          </a:xfrm>
        </p:spPr>
        <p:txBody>
          <a:bodyPr/>
          <a:lstStyle/>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ea typeface="楷体" panose="02010609060101010101" pitchFamily="49" charset="-122"/>
                <a:cs typeface="Times New Roman" panose="02020603050405020304" pitchFamily="18" charset="0"/>
              </a:rPr>
              <a:t>2024</a:t>
            </a:r>
            <a:r>
              <a:rPr lang="en-US" altLang="zh-CN" dirty="0">
                <a:solidFill>
                  <a:srgbClr val="000000"/>
                </a:solidFill>
                <a:latin typeface="楷体" panose="02010609060101010101" pitchFamily="49" charset="-122"/>
                <a:ea typeface="楷体" panose="02010609060101010101" pitchFamily="49" charset="-122"/>
                <a:cs typeface="Times New Roman" panose="02020603050405020304" pitchFamily="18" charset="0"/>
              </a:rPr>
              <a:t>·</a:t>
            </a:r>
            <a:r>
              <a:rPr lang="zh-CN" altLang="zh-CN">
                <a:solidFill>
                  <a:srgbClr val="000000"/>
                </a:solidFill>
                <a:latin typeface="楷体" panose="02010609060101010101" pitchFamily="49" charset="-122"/>
                <a:ea typeface="楷体" panose="02010609060101010101" pitchFamily="49" charset="-122"/>
                <a:cs typeface="Times New Roman" panose="02020603050405020304" pitchFamily="18" charset="0"/>
              </a:rPr>
              <a:t>苏州工业园区二模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）如图所示，在</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比较两个灯泡亮度</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影响电流热效应的因素</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的活动中，下列说法正确的是（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图甲中灯越亮说明在相同时间内电流做功越多</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图甲对探究电流做功多少与电流大小的关系有一定缺点</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图乙中，若</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，瓶中装有质量相等的煤油，装</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的烧瓶中温度计示数上升较快</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图乙实验中，通过温度计示数的变化来比较电阻丝产生热量的多少</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.①②③④</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78.jpg" descr="id:2147489995;FounderCES"/>
          <p:cNvPicPr/>
          <p:nvPr/>
        </p:nvPicPr>
        <p:blipFill>
          <a:blip r:embed="rId2"/>
          <a:stretch>
            <a:fillRect/>
          </a:stretch>
        </p:blipFill>
        <p:spPr>
          <a:xfrm>
            <a:off x="4871070" y="4048090"/>
            <a:ext cx="2052991" cy="1499918"/>
          </a:xfrm>
          <a:prstGeom prst="rect">
            <a:avLst/>
          </a:prstGeom>
        </p:spPr>
      </p:pic>
      <p:pic>
        <p:nvPicPr>
          <p:cNvPr id="4" name="gyc479.jpg" descr="id:2147490002;FounderCES"/>
          <p:cNvPicPr/>
          <p:nvPr/>
        </p:nvPicPr>
        <p:blipFill>
          <a:blip r:embed="rId3"/>
          <a:stretch>
            <a:fillRect/>
          </a:stretch>
        </p:blipFill>
        <p:spPr>
          <a:xfrm>
            <a:off x="7393686" y="4019517"/>
            <a:ext cx="1916126" cy="1683312"/>
          </a:xfrm>
          <a:prstGeom prst="rect">
            <a:avLst/>
          </a:prstGeom>
        </p:spPr>
      </p:pic>
      <p:sp>
        <p:nvSpPr>
          <p:cNvPr id="5" name="矩形 4"/>
          <p:cNvSpPr/>
          <p:nvPr/>
        </p:nvSpPr>
        <p:spPr>
          <a:xfrm>
            <a:off x="5560083" y="5546779"/>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en-US" altLang="zh-CN" sz="2400" b="0">
              <a:solidFill>
                <a:srgbClr val="000000"/>
              </a:solidFill>
              <a:ea typeface="楷体" panose="02010609060101010101" pitchFamily="49" charset="-122"/>
              <a:cs typeface="Times New Roman" panose="02020603050405020304" pitchFamily="18" charset="0"/>
            </a:endParaRPr>
          </a:p>
        </p:txBody>
      </p:sp>
      <p:sp>
        <p:nvSpPr>
          <p:cNvPr id="6" name="矩形 5"/>
          <p:cNvSpPr/>
          <p:nvPr/>
        </p:nvSpPr>
        <p:spPr>
          <a:xfrm>
            <a:off x="8255446" y="5709283"/>
            <a:ext cx="492443" cy="461665"/>
          </a:xfrm>
          <a:prstGeom prst="rect">
            <a:avLst/>
          </a:prstGeom>
        </p:spPr>
        <p:txBody>
          <a:bodyPr wrap="none">
            <a:spAutoFit/>
          </a:bodyPr>
          <a:lstStyle/>
          <a:p>
            <a:r>
              <a:rPr lang="zh-CN" altLang="zh-CN" sz="2400" b="0">
                <a:solidFill>
                  <a:srgbClr val="000000"/>
                </a:solidFill>
                <a:ea typeface="楷体" panose="02010609060101010101" pitchFamily="49" charset="-122"/>
                <a:cs typeface="Times New Roman" panose="02020603050405020304" pitchFamily="18" charset="0"/>
              </a:rPr>
              <a:t>乙</a:t>
            </a:r>
            <a:endParaRPr lang="en-US" altLang="zh-CN" sz="2400" b="0">
              <a:solidFill>
                <a:srgbClr val="000000"/>
              </a:solidFill>
              <a:ea typeface="楷体" panose="02010609060101010101" pitchFamily="49" charset="-122"/>
              <a:cs typeface="Times New Roman" panose="02020603050405020304" pitchFamily="18" charset="0"/>
            </a:endParaRPr>
          </a:p>
        </p:txBody>
      </p:sp>
      <p:sp>
        <p:nvSpPr>
          <p:cNvPr id="7" name="矩形 6"/>
          <p:cNvSpPr/>
          <p:nvPr/>
        </p:nvSpPr>
        <p:spPr>
          <a:xfrm>
            <a:off x="6303249" y="5991671"/>
            <a:ext cx="1723549" cy="461665"/>
          </a:xfrm>
          <a:prstGeom prst="rect">
            <a:avLst/>
          </a:prstGeom>
        </p:spPr>
        <p:txBody>
          <a:bodyPr wrap="none">
            <a:spAutoFit/>
          </a:bodyPr>
          <a:lstStyle/>
          <a:p>
            <a:r>
              <a:rPr lang="zh-CN" altLang="zh-CN" sz="2400" b="0">
                <a:solidFill>
                  <a:srgbClr val="000000"/>
                </a:solidFill>
                <a:cs typeface="Times New Roman" panose="02020603050405020304" pitchFamily="18" charset="0"/>
              </a:rPr>
              <a:t>（</a:t>
            </a:r>
            <a:r>
              <a:rPr lang="zh-CN" altLang="zh-CN" sz="2400" b="0">
                <a:solidFill>
                  <a:srgbClr val="000000"/>
                </a:solidFill>
                <a:latin typeface="宋体" panose="02010600030101010101" pitchFamily="2" charset="-122"/>
                <a:cs typeface="Times New Roman" panose="02020603050405020304" pitchFamily="18" charset="0"/>
              </a:rPr>
              <a:t>第</a:t>
            </a:r>
            <a:r>
              <a:rPr lang="en-US" altLang="zh-CN" sz="2400" b="0">
                <a:solidFill>
                  <a:srgbClr val="000000"/>
                </a:solidFill>
                <a:latin typeface="+mn-lt"/>
                <a:ea typeface="楷体" panose="02010609060101010101" pitchFamily="49" charset="-122"/>
              </a:rPr>
              <a:t>11</a:t>
            </a:r>
            <a:r>
              <a:rPr lang="zh-CN" altLang="zh-CN" sz="2400" b="0">
                <a:solidFill>
                  <a:srgbClr val="000000"/>
                </a:solidFill>
                <a:latin typeface="宋体" panose="02010600030101010101" pitchFamily="2" charset="-122"/>
                <a:cs typeface="Times New Roman" panose="02020603050405020304" pitchFamily="18" charset="0"/>
              </a:rPr>
              <a:t>题</a:t>
            </a:r>
            <a:r>
              <a:rPr lang="zh-CN" altLang="zh-CN" sz="2400" b="0">
                <a:solidFill>
                  <a:srgbClr val="000000"/>
                </a:solidFill>
                <a:cs typeface="Times New Roman" panose="02020603050405020304" pitchFamily="18" charset="0"/>
              </a:rPr>
              <a:t>）</a:t>
            </a:r>
            <a:endParaRPr lang="en-US" altLang="zh-CN" sz="2400" b="0">
              <a:solidFill>
                <a:srgbClr val="000000"/>
              </a:solidFill>
              <a:cs typeface="Times New Roman" panose="02020603050405020304" pitchFamily="18" charset="0"/>
            </a:endParaRPr>
          </a:p>
        </p:txBody>
      </p:sp>
      <p:sp>
        <p:nvSpPr>
          <p:cNvPr id="8" name="矩形 7"/>
          <p:cNvSpPr/>
          <p:nvPr/>
        </p:nvSpPr>
        <p:spPr>
          <a:xfrm>
            <a:off x="7516125" y="1239778"/>
            <a:ext cx="407484" cy="461665"/>
          </a:xfrm>
          <a:prstGeom prst="rect">
            <a:avLst/>
          </a:prstGeom>
        </p:spPr>
        <p:txBody>
          <a:bodyPr wrap="none">
            <a:spAutoFit/>
          </a:bodyPr>
          <a:lstStyle/>
          <a:p>
            <a:r>
              <a:rPr lang="en-US" altLang="zh-CN" sz="2400"/>
              <a:t>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25994" y="692696"/>
            <a:ext cx="11485848" cy="3900235"/>
          </a:xfrm>
        </p:spPr>
        <p:txBody>
          <a:bodyPr/>
          <a:lstStyle/>
          <a:p>
            <a:pPr hangingPunct="0">
              <a:spcAft>
                <a:spcPts val="0"/>
              </a:spcAft>
            </a:pP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图甲中，根据转换法可知，实验中通过灯泡的亮度来表示相同时间内电流做功的多少，灯越亮说明在相同时间内电流做功越多，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图甲中只能做一次实验，故图甲对探究电流做功多少与电流大小的关系有一定缺点，故</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图乙中，两电阻串联，通过的电流和通电时间相同，根据</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产生的热量多，装</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的烧瓶中温度计示数上升较快，故</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图乙中，瓶中装有质量相等的煤油，根据转换法，实验中，通过温度计示数的变化来比较电阻丝产生热量的多少，</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78.jpg" descr="id:2147489995;FounderCES"/>
          <p:cNvPicPr/>
          <p:nvPr/>
        </p:nvPicPr>
        <p:blipFill>
          <a:blip r:embed="rId2"/>
          <a:stretch>
            <a:fillRect/>
          </a:stretch>
        </p:blipFill>
        <p:spPr>
          <a:xfrm>
            <a:off x="3502918" y="4077072"/>
            <a:ext cx="2160240" cy="1563143"/>
          </a:xfrm>
          <a:prstGeom prst="rect">
            <a:avLst/>
          </a:prstGeom>
        </p:spPr>
      </p:pic>
      <p:pic>
        <p:nvPicPr>
          <p:cNvPr id="4" name="gyc479.jpg" descr="id:2147490002;FounderCES"/>
          <p:cNvPicPr/>
          <p:nvPr/>
        </p:nvPicPr>
        <p:blipFill>
          <a:blip r:embed="rId3"/>
          <a:stretch>
            <a:fillRect/>
          </a:stretch>
        </p:blipFill>
        <p:spPr>
          <a:xfrm>
            <a:off x="6104030" y="4221088"/>
            <a:ext cx="2016224" cy="1584176"/>
          </a:xfrm>
          <a:prstGeom prst="rect">
            <a:avLst/>
          </a:prstGeom>
        </p:spPr>
      </p:pic>
      <p:sp>
        <p:nvSpPr>
          <p:cNvPr id="5" name="矩形 4"/>
          <p:cNvSpPr/>
          <p:nvPr/>
        </p:nvSpPr>
        <p:spPr>
          <a:xfrm>
            <a:off x="4295006" y="5559074"/>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en-US" altLang="zh-CN" sz="2400" b="0">
              <a:solidFill>
                <a:srgbClr val="000000"/>
              </a:solidFill>
              <a:ea typeface="楷体" panose="02010609060101010101" pitchFamily="49" charset="-122"/>
              <a:cs typeface="Times New Roman" panose="02020603050405020304" pitchFamily="18" charset="0"/>
            </a:endParaRPr>
          </a:p>
        </p:txBody>
      </p:sp>
      <p:sp>
        <p:nvSpPr>
          <p:cNvPr id="6" name="矩形 5"/>
          <p:cNvSpPr/>
          <p:nvPr/>
        </p:nvSpPr>
        <p:spPr>
          <a:xfrm flipH="1">
            <a:off x="6847039" y="5746774"/>
            <a:ext cx="760335" cy="461665"/>
          </a:xfrm>
          <a:prstGeom prst="rect">
            <a:avLst/>
          </a:prstGeom>
        </p:spPr>
        <p:txBody>
          <a:bodyPr wrap="square">
            <a:spAutoFit/>
          </a:bodyPr>
          <a:lstStyle/>
          <a:p>
            <a:r>
              <a:rPr lang="zh-CN" altLang="zh-CN" sz="2400" b="0">
                <a:solidFill>
                  <a:srgbClr val="000000"/>
                </a:solidFill>
                <a:ea typeface="楷体" panose="02010609060101010101" pitchFamily="49" charset="-122"/>
                <a:cs typeface="Times New Roman" panose="02020603050405020304" pitchFamily="18" charset="0"/>
              </a:rPr>
              <a:t>乙</a:t>
            </a:r>
            <a:endParaRPr lang="en-US" altLang="zh-CN" sz="2400" b="0">
              <a:solidFill>
                <a:srgbClr val="000000"/>
              </a:solidFill>
              <a:ea typeface="楷体" panose="02010609060101010101" pitchFamily="49" charset="-122"/>
              <a:cs typeface="Times New Roman" panose="02020603050405020304" pitchFamily="18" charset="0"/>
            </a:endParaRPr>
          </a:p>
        </p:txBody>
      </p:sp>
      <p:sp>
        <p:nvSpPr>
          <p:cNvPr id="7" name="矩形 6"/>
          <p:cNvSpPr/>
          <p:nvPr/>
        </p:nvSpPr>
        <p:spPr>
          <a:xfrm>
            <a:off x="5123490" y="6149949"/>
            <a:ext cx="1723549" cy="461665"/>
          </a:xfrm>
          <a:prstGeom prst="rect">
            <a:avLst/>
          </a:prstGeom>
        </p:spPr>
        <p:txBody>
          <a:bodyPr wrap="none">
            <a:spAutoFit/>
          </a:bodyPr>
          <a:lstStyle/>
          <a:p>
            <a:r>
              <a:rPr lang="zh-CN" altLang="zh-CN" sz="2400" b="0">
                <a:solidFill>
                  <a:srgbClr val="000000"/>
                </a:solidFill>
                <a:cs typeface="Times New Roman" panose="02020603050405020304" pitchFamily="18" charset="0"/>
              </a:rPr>
              <a:t>（</a:t>
            </a:r>
            <a:r>
              <a:rPr lang="zh-CN" altLang="zh-CN" sz="2400" b="0">
                <a:solidFill>
                  <a:srgbClr val="000000"/>
                </a:solidFill>
                <a:latin typeface="宋体" panose="02010600030101010101" pitchFamily="2" charset="-122"/>
                <a:cs typeface="Times New Roman" panose="02020603050405020304" pitchFamily="18" charset="0"/>
              </a:rPr>
              <a:t>第</a:t>
            </a:r>
            <a:r>
              <a:rPr lang="en-US" altLang="zh-CN" sz="2400" b="0">
                <a:solidFill>
                  <a:srgbClr val="000000"/>
                </a:solidFill>
                <a:latin typeface="+mn-lt"/>
                <a:ea typeface="楷体" panose="02010609060101010101" pitchFamily="49" charset="-122"/>
              </a:rPr>
              <a:t>11</a:t>
            </a:r>
            <a:r>
              <a:rPr lang="zh-CN" altLang="zh-CN" sz="2400" b="0">
                <a:solidFill>
                  <a:srgbClr val="000000"/>
                </a:solidFill>
                <a:latin typeface="宋体" panose="02010600030101010101" pitchFamily="2" charset="-122"/>
                <a:cs typeface="Times New Roman" panose="02020603050405020304" pitchFamily="18" charset="0"/>
              </a:rPr>
              <a:t>题</a:t>
            </a:r>
            <a:r>
              <a:rPr lang="zh-CN" altLang="zh-CN" sz="2400" b="0">
                <a:solidFill>
                  <a:srgbClr val="000000"/>
                </a:solidFill>
                <a:cs typeface="Times New Roman" panose="02020603050405020304" pitchFamily="18" charset="0"/>
              </a:rPr>
              <a:t>）</a:t>
            </a:r>
            <a:endParaRPr lang="en-US" altLang="zh-CN" sz="2400" b="0">
              <a:solidFill>
                <a:srgbClr val="000000"/>
              </a:solidFill>
              <a:cs typeface="Times New Roman" panose="02020603050405020304"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34566" y="671691"/>
            <a:ext cx="11485848" cy="5632311"/>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ea typeface="楷体" panose="02010609060101010101" pitchFamily="49" charset="-122"/>
                <a:cs typeface="Times New Roman" panose="02020603050405020304" pitchFamily="18" charset="0"/>
              </a:rPr>
              <a:t>2024</a:t>
            </a:r>
            <a:r>
              <a:rPr lang="en-US" altLang="zh-CN">
                <a:solidFill>
                  <a:srgbClr val="000000"/>
                </a:solidFill>
                <a:latin typeface="楷体" panose="02010609060101010101" pitchFamily="49" charset="-122"/>
                <a:ea typeface="楷体" panose="02010609060101010101" pitchFamily="49" charset="-122"/>
                <a:cs typeface="Times New Roman" panose="02020603050405020304" pitchFamily="18" charset="0"/>
              </a:rPr>
              <a:t>·</a:t>
            </a:r>
            <a:r>
              <a:rPr lang="zh-CN" altLang="zh-CN">
                <a:solidFill>
                  <a:srgbClr val="000000"/>
                </a:solidFill>
                <a:latin typeface="楷体" panose="02010609060101010101" pitchFamily="49" charset="-122"/>
                <a:ea typeface="楷体" panose="02010609060101010101" pitchFamily="49" charset="-122"/>
                <a:cs typeface="Times New Roman" panose="02020603050405020304" pitchFamily="18" charset="0"/>
              </a:rPr>
              <a:t>泰安中考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）如图甲所示电路，电源电压保持不变，电阻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，图乙为小灯泡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关系图像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当只闭合开关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功率为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，电流表示数为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，电路的总功率为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断开时，电流表示数为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，电路的总功率为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断开时，灯泡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正常发光，此时灯泡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，电路的总功率为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，下列说法中（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36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3.6 W</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endPar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endParaRPr lang="en-US" altLang="zh-CN"/>
          </a:p>
        </p:txBody>
      </p:sp>
      <p:sp>
        <p:nvSpPr>
          <p:cNvPr id="5" name="矩形 4"/>
          <p:cNvSpPr/>
          <p:nvPr/>
        </p:nvSpPr>
        <p:spPr>
          <a:xfrm>
            <a:off x="5745107" y="5517048"/>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en-US" altLang="zh-CN" sz="2400" b="0">
              <a:solidFill>
                <a:srgbClr val="000000"/>
              </a:solidFill>
              <a:ea typeface="楷体" panose="02010609060101010101" pitchFamily="49" charset="-122"/>
              <a:cs typeface="Times New Roman" panose="02020603050405020304" pitchFamily="18" charset="0"/>
            </a:endParaRPr>
          </a:p>
        </p:txBody>
      </p:sp>
      <p:sp>
        <p:nvSpPr>
          <p:cNvPr id="6" name="矩形 5"/>
          <p:cNvSpPr/>
          <p:nvPr/>
        </p:nvSpPr>
        <p:spPr>
          <a:xfrm>
            <a:off x="7902210" y="5583118"/>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en-US" altLang="zh-CN" sz="2400" b="0">
              <a:solidFill>
                <a:srgbClr val="000000"/>
              </a:solidFill>
              <a:ea typeface="楷体" panose="02010609060101010101" pitchFamily="49" charset="-122"/>
              <a:cs typeface="Times New Roman" panose="02020603050405020304" pitchFamily="18" charset="0"/>
            </a:endParaRPr>
          </a:p>
        </p:txBody>
      </p:sp>
      <p:sp>
        <p:nvSpPr>
          <p:cNvPr id="7" name="矩形 6"/>
          <p:cNvSpPr/>
          <p:nvPr/>
        </p:nvSpPr>
        <p:spPr>
          <a:xfrm>
            <a:off x="6183785" y="5911264"/>
            <a:ext cx="1723549"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a:t>
            </a:r>
            <a:r>
              <a:rPr lang="zh-CN" altLang="zh-CN" sz="2400" b="0">
                <a:solidFill>
                  <a:srgbClr val="000000"/>
                </a:solidFill>
                <a:latin typeface="宋体" panose="02010600030101010101" pitchFamily="2" charset="-122"/>
                <a:cs typeface="Times New Roman" panose="02020603050405020304" pitchFamily="18" charset="0"/>
              </a:rPr>
              <a:t>第</a:t>
            </a:r>
            <a:r>
              <a:rPr lang="en-US" altLang="zh-CN" sz="2400" b="0">
                <a:solidFill>
                  <a:srgbClr val="000000"/>
                </a:solidFill>
                <a:latin typeface="+mn-lt"/>
                <a:ea typeface="楷体" panose="02010609060101010101" pitchFamily="49" charset="-122"/>
                <a:cs typeface="Times New Roman" panose="02020603050405020304" pitchFamily="18" charset="0"/>
              </a:rPr>
              <a:t>12</a:t>
            </a:r>
            <a:r>
              <a:rPr lang="zh-CN" altLang="zh-CN" sz="2400" b="0">
                <a:solidFill>
                  <a:srgbClr val="000000"/>
                </a:solidFill>
                <a:latin typeface="宋体" panose="02010600030101010101" pitchFamily="2" charset="-122"/>
                <a:cs typeface="Times New Roman" panose="02020603050405020304" pitchFamily="18" charset="0"/>
              </a:rPr>
              <a:t>题</a:t>
            </a:r>
            <a:r>
              <a:rPr lang="zh-CN" altLang="zh-CN" sz="2400" b="0">
                <a:solidFill>
                  <a:srgbClr val="000000"/>
                </a:solidFill>
                <a:cs typeface="Times New Roman" panose="02020603050405020304" pitchFamily="18" charset="0"/>
              </a:rPr>
              <a:t>）</a:t>
            </a:r>
            <a:endParaRPr lang="en-US" altLang="zh-CN" sz="2400" b="0">
              <a:solidFill>
                <a:srgbClr val="000000"/>
              </a:solidFill>
              <a:cs typeface="Times New Roman" panose="02020603050405020304" pitchFamily="18" charset="0"/>
            </a:endParaRPr>
          </a:p>
        </p:txBody>
      </p:sp>
      <p:sp>
        <p:nvSpPr>
          <p:cNvPr id="8" name="矩形 7"/>
          <p:cNvSpPr/>
          <p:nvPr/>
        </p:nvSpPr>
        <p:spPr>
          <a:xfrm>
            <a:off x="7355120" y="2969749"/>
            <a:ext cx="407484" cy="461665"/>
          </a:xfrm>
          <a:prstGeom prst="rect">
            <a:avLst/>
          </a:prstGeom>
        </p:spPr>
        <p:txBody>
          <a:bodyPr wrap="none">
            <a:spAutoFit/>
          </a:bodyPr>
          <a:lstStyle/>
          <a:p>
            <a:r>
              <a:rPr lang="en-US" altLang="zh-CN" sz="2400"/>
              <a:t>A</a:t>
            </a:r>
          </a:p>
        </p:txBody>
      </p:sp>
      <p:pic>
        <p:nvPicPr>
          <p:cNvPr id="9" name="gyc480.jpg" descr="id:2147490009;FounderCES"/>
          <p:cNvPicPr/>
          <p:nvPr/>
        </p:nvPicPr>
        <p:blipFill>
          <a:blip r:embed="rId2"/>
          <a:stretch>
            <a:fillRect/>
          </a:stretch>
        </p:blipFill>
        <p:spPr>
          <a:xfrm>
            <a:off x="5211681" y="4199796"/>
            <a:ext cx="1511782" cy="1418490"/>
          </a:xfrm>
          <a:prstGeom prst="rect">
            <a:avLst/>
          </a:prstGeom>
        </p:spPr>
      </p:pic>
      <p:pic>
        <p:nvPicPr>
          <p:cNvPr id="10" name="gyc481.jpg" descr="id:2147490016;FounderCES"/>
          <p:cNvPicPr/>
          <p:nvPr/>
        </p:nvPicPr>
        <p:blipFill>
          <a:blip r:embed="rId3"/>
          <a:stretch>
            <a:fillRect/>
          </a:stretch>
        </p:blipFill>
        <p:spPr>
          <a:xfrm>
            <a:off x="7231235" y="4019085"/>
            <a:ext cx="1834394" cy="17777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018705"/>
                <a:ext cx="11485848" cy="2797369"/>
              </a:xfrm>
            </p:spPr>
            <p:txBody>
              <a:bodyPr/>
              <a:lstStyle/>
              <a:p>
                <a:pPr hangingPunct="0">
                  <a:spcAft>
                    <a:spcPts val="0"/>
                  </a:spcAft>
                </a:pP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当只闭合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错误；电源电压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𝑃</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e>
                    </m:rad>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8</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W</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e>
                    </m:rad>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R</a:t>
                </a:r>
                <a:r>
                  <a:rPr lang="en-US" altLang="zh-CN" u="wavy" baseline="-250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的功率</a:t>
                </a:r>
                <a:r>
                  <a:rPr lang="en-US" altLang="zh-CN" i="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P</a:t>
                </a:r>
                <a:r>
                  <a:rPr lang="zh-CN" altLang="zh-CN"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i="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P</a:t>
                </a:r>
                <a:r>
                  <a:rPr lang="en-US" altLang="zh-CN" u="wavy" baseline="-250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i="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P</a:t>
                </a:r>
                <a:r>
                  <a:rPr lang="en-US" altLang="zh-CN" u="wavy" baseline="-250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9 W</a:t>
                </a:r>
                <a:r>
                  <a:rPr lang="zh-CN" altLang="zh-CN"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1.8 W</a:t>
                </a:r>
                <a:r>
                  <a:rPr lang="zh-CN" altLang="zh-CN"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7.2 W</a:t>
                </a:r>
                <a:r>
                  <a:rPr lang="zh-CN" altLang="zh-CN"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i="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R</a:t>
                </a:r>
                <a:r>
                  <a:rPr lang="en-US" altLang="zh-CN" u="wavy" baseline="-250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u="wavy">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u="wavy">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𝑃</m:t>
                        </m:r>
                      </m:den>
                    </m:f>
                  </m:oMath>
                </a14:m>
                <a:r>
                  <a:rPr lang="zh-CN" altLang="zh-CN"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u="wavy">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m:t>
                        </m:r>
                        <m:r>
                          <a:rPr lang="en-US" altLang="zh-CN"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6</m:t>
                        </m:r>
                        <m:r>
                          <m:rPr>
                            <m:sty m:val="p"/>
                          </m:rPr>
                          <a:rPr lang="en-US" altLang="zh-CN"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V</m:t>
                        </m:r>
                        <m:sSup>
                          <m:sSupPr>
                            <m:ctrlPr>
                              <a:rPr lang="zh-CN" altLang="zh-CN" i="1" u="wavy">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7</m:t>
                        </m:r>
                        <m:r>
                          <m:rPr>
                            <m:nor/>
                          </m:rPr>
                          <a:rPr lang="en-US" altLang="zh-CN"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m:t>
                        </m:r>
                        <m:r>
                          <a:rPr lang="en-US" altLang="zh-CN"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2</m:t>
                        </m:r>
                        <m:r>
                          <m:rPr>
                            <m:sty m:val="p"/>
                          </m:rPr>
                          <a:rPr lang="en-US" altLang="zh-CN"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W</m:t>
                        </m:r>
                      </m:den>
                    </m:f>
                  </m:oMath>
                </a14:m>
                <a:r>
                  <a:rPr lang="zh-CN" altLang="zh-CN"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正确；当开关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断开时，</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当开关</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闭合</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断开时</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B0F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i="1">
                    <a:solidFill>
                      <a:srgbClr val="00B0F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并联</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B0F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两端电压等于电源电压</a:t>
                </a:r>
                <a:endParaRPr lang="en-US"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1018705"/>
                <a:ext cx="11485848" cy="2797369"/>
              </a:xfrm>
              <a:blipFill rotWithShape="1">
                <a:blip r:embed="rId2"/>
                <a:stretch>
                  <a:fillRect l="-2" t="-6" r="1" b="-2007"/>
                </a:stretch>
              </a:blipFill>
            </p:spPr>
            <p:txBody>
              <a:bodyPr/>
              <a:lstStyle/>
              <a:p>
                <a:r>
                  <a:rPr lang="zh-CN" altLang="en-US">
                    <a:noFill/>
                  </a:rPr>
                  <a:t> </a:t>
                </a:r>
              </a:p>
            </p:txBody>
          </p:sp>
        </mc:Fallback>
      </mc:AlternateContent>
      <p:pic>
        <p:nvPicPr>
          <p:cNvPr id="6" name="箭头右.eps" descr="id:2147489291;FounderCES"/>
          <p:cNvPicPr/>
          <p:nvPr/>
        </p:nvPicPr>
        <p:blipFill>
          <a:blip r:embed="rId3"/>
          <a:stretch>
            <a:fillRect/>
          </a:stretch>
        </p:blipFill>
        <p:spPr>
          <a:xfrm>
            <a:off x="550590" y="3291939"/>
            <a:ext cx="504056" cy="360040"/>
          </a:xfrm>
          <a:prstGeom prst="rect">
            <a:avLst/>
          </a:prstGeom>
        </p:spPr>
      </p:pic>
      <p:sp>
        <p:nvSpPr>
          <p:cNvPr id="4" name="矩形 3"/>
          <p:cNvSpPr/>
          <p:nvPr/>
        </p:nvSpPr>
        <p:spPr>
          <a:xfrm>
            <a:off x="4252368" y="5340781"/>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en-US" altLang="zh-CN" sz="2400" b="0">
              <a:solidFill>
                <a:srgbClr val="000000"/>
              </a:solidFill>
              <a:ea typeface="楷体" panose="02010609060101010101" pitchFamily="49" charset="-122"/>
              <a:cs typeface="Times New Roman" panose="02020603050405020304" pitchFamily="18" charset="0"/>
            </a:endParaRPr>
          </a:p>
        </p:txBody>
      </p:sp>
      <p:sp>
        <p:nvSpPr>
          <p:cNvPr id="5" name="矩形 4"/>
          <p:cNvSpPr/>
          <p:nvPr/>
        </p:nvSpPr>
        <p:spPr>
          <a:xfrm>
            <a:off x="6409471" y="5406851"/>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en-US" altLang="zh-CN" sz="2400" b="0">
              <a:solidFill>
                <a:srgbClr val="000000"/>
              </a:solidFill>
              <a:ea typeface="楷体" panose="02010609060101010101" pitchFamily="49" charset="-122"/>
              <a:cs typeface="Times New Roman" panose="02020603050405020304" pitchFamily="18" charset="0"/>
            </a:endParaRPr>
          </a:p>
        </p:txBody>
      </p:sp>
      <p:sp>
        <p:nvSpPr>
          <p:cNvPr id="7" name="矩形 6"/>
          <p:cNvSpPr/>
          <p:nvPr/>
        </p:nvSpPr>
        <p:spPr>
          <a:xfrm>
            <a:off x="4691046" y="5734997"/>
            <a:ext cx="1723549"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a:t>
            </a:r>
            <a:r>
              <a:rPr lang="zh-CN" altLang="zh-CN" sz="2400" b="0">
                <a:solidFill>
                  <a:srgbClr val="000000"/>
                </a:solidFill>
                <a:latin typeface="宋体" panose="02010600030101010101" pitchFamily="2" charset="-122"/>
                <a:cs typeface="Times New Roman" panose="02020603050405020304" pitchFamily="18" charset="0"/>
              </a:rPr>
              <a:t>第</a:t>
            </a:r>
            <a:r>
              <a:rPr lang="en-US" altLang="zh-CN" sz="2400" b="0">
                <a:solidFill>
                  <a:srgbClr val="000000"/>
                </a:solidFill>
                <a:latin typeface="+mn-lt"/>
                <a:ea typeface="楷体" panose="02010609060101010101" pitchFamily="49" charset="-122"/>
                <a:cs typeface="Times New Roman" panose="02020603050405020304" pitchFamily="18" charset="0"/>
              </a:rPr>
              <a:t>12</a:t>
            </a:r>
            <a:r>
              <a:rPr lang="zh-CN" altLang="zh-CN" sz="2400" b="0">
                <a:solidFill>
                  <a:srgbClr val="000000"/>
                </a:solidFill>
                <a:latin typeface="宋体" panose="02010600030101010101" pitchFamily="2" charset="-122"/>
                <a:cs typeface="Times New Roman" panose="02020603050405020304" pitchFamily="18" charset="0"/>
              </a:rPr>
              <a:t>题</a:t>
            </a:r>
            <a:r>
              <a:rPr lang="zh-CN" altLang="zh-CN" sz="2400" b="0">
                <a:solidFill>
                  <a:srgbClr val="000000"/>
                </a:solidFill>
                <a:cs typeface="Times New Roman" panose="02020603050405020304" pitchFamily="18" charset="0"/>
              </a:rPr>
              <a:t>）</a:t>
            </a:r>
            <a:endParaRPr lang="en-US" altLang="zh-CN" sz="2400" b="0">
              <a:solidFill>
                <a:srgbClr val="000000"/>
              </a:solidFill>
              <a:cs typeface="Times New Roman" panose="02020603050405020304" pitchFamily="18" charset="0"/>
            </a:endParaRPr>
          </a:p>
        </p:txBody>
      </p:sp>
      <p:pic>
        <p:nvPicPr>
          <p:cNvPr id="8" name="gyc480.jpg" descr="id:2147490009;FounderCES"/>
          <p:cNvPicPr/>
          <p:nvPr/>
        </p:nvPicPr>
        <p:blipFill>
          <a:blip r:embed="rId4"/>
          <a:stretch>
            <a:fillRect/>
          </a:stretch>
        </p:blipFill>
        <p:spPr>
          <a:xfrm>
            <a:off x="3718942" y="4023529"/>
            <a:ext cx="1511782" cy="1418490"/>
          </a:xfrm>
          <a:prstGeom prst="rect">
            <a:avLst/>
          </a:prstGeom>
        </p:spPr>
      </p:pic>
      <p:pic>
        <p:nvPicPr>
          <p:cNvPr id="9" name="gyc481.jpg" descr="id:2147490016;FounderCES"/>
          <p:cNvPicPr/>
          <p:nvPr/>
        </p:nvPicPr>
        <p:blipFill>
          <a:blip r:embed="rId5"/>
          <a:stretch>
            <a:fillRect/>
          </a:stretch>
        </p:blipFill>
        <p:spPr>
          <a:xfrm>
            <a:off x="5738496" y="3842818"/>
            <a:ext cx="1834394" cy="177773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196633"/>
                <a:ext cx="11485848" cy="2981137"/>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灯泡和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并联，灯泡两端电压等于电源电压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，由图乙可知此时</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错误；当开关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断开时，灯泡和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并联，此时灯泡的功率为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L</m:t>
                                </m:r>
                              </m:sub>
                            </m:sSub>
                          </m:e>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3.6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1196633"/>
                <a:ext cx="11485848" cy="2981137"/>
              </a:xfrm>
              <a:blipFill rotWithShape="1">
                <a:blip r:embed="rId2"/>
                <a:stretch>
                  <a:fillRect l="-2" t="-10" r="1" b="-2318"/>
                </a:stretch>
              </a:blipFill>
            </p:spPr>
            <p:txBody>
              <a:bodyPr/>
              <a:lstStyle/>
              <a:p>
                <a:r>
                  <a:rPr lang="zh-CN" altLang="en-US">
                    <a:noFill/>
                  </a:rPr>
                  <a:t> </a:t>
                </a:r>
              </a:p>
            </p:txBody>
          </p:sp>
        </mc:Fallback>
      </mc:AlternateContent>
      <p:sp>
        <p:nvSpPr>
          <p:cNvPr id="5" name="矩形 4"/>
          <p:cNvSpPr/>
          <p:nvPr/>
        </p:nvSpPr>
        <p:spPr>
          <a:xfrm>
            <a:off x="3964336" y="5124757"/>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en-US" altLang="zh-CN" sz="2400" b="0">
              <a:solidFill>
                <a:srgbClr val="000000"/>
              </a:solidFill>
              <a:ea typeface="楷体" panose="02010609060101010101" pitchFamily="49" charset="-122"/>
              <a:cs typeface="Times New Roman" panose="02020603050405020304" pitchFamily="18" charset="0"/>
            </a:endParaRPr>
          </a:p>
        </p:txBody>
      </p:sp>
      <p:sp>
        <p:nvSpPr>
          <p:cNvPr id="7" name="矩形 6"/>
          <p:cNvSpPr/>
          <p:nvPr/>
        </p:nvSpPr>
        <p:spPr>
          <a:xfrm>
            <a:off x="6121439" y="5190827"/>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en-US" altLang="zh-CN" sz="2400" b="0">
              <a:solidFill>
                <a:srgbClr val="000000"/>
              </a:solidFill>
              <a:ea typeface="楷体" panose="02010609060101010101" pitchFamily="49" charset="-122"/>
              <a:cs typeface="Times New Roman" panose="02020603050405020304" pitchFamily="18" charset="0"/>
            </a:endParaRPr>
          </a:p>
        </p:txBody>
      </p:sp>
      <p:sp>
        <p:nvSpPr>
          <p:cNvPr id="8" name="矩形 7"/>
          <p:cNvSpPr/>
          <p:nvPr/>
        </p:nvSpPr>
        <p:spPr>
          <a:xfrm>
            <a:off x="4403014" y="5518973"/>
            <a:ext cx="1723549"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a:t>
            </a:r>
            <a:r>
              <a:rPr lang="zh-CN" altLang="zh-CN" sz="2400" b="0">
                <a:solidFill>
                  <a:srgbClr val="000000"/>
                </a:solidFill>
                <a:latin typeface="宋体" panose="02010600030101010101" pitchFamily="2" charset="-122"/>
                <a:cs typeface="Times New Roman" panose="02020603050405020304" pitchFamily="18" charset="0"/>
              </a:rPr>
              <a:t>第</a:t>
            </a:r>
            <a:r>
              <a:rPr lang="en-US" altLang="zh-CN" sz="2400" b="0">
                <a:solidFill>
                  <a:srgbClr val="000000"/>
                </a:solidFill>
                <a:latin typeface="+mn-lt"/>
                <a:ea typeface="楷体" panose="02010609060101010101" pitchFamily="49" charset="-122"/>
                <a:cs typeface="Times New Roman" panose="02020603050405020304" pitchFamily="18" charset="0"/>
              </a:rPr>
              <a:t>12</a:t>
            </a:r>
            <a:r>
              <a:rPr lang="zh-CN" altLang="zh-CN" sz="2400" b="0">
                <a:solidFill>
                  <a:srgbClr val="000000"/>
                </a:solidFill>
                <a:latin typeface="宋体" panose="02010600030101010101" pitchFamily="2" charset="-122"/>
                <a:cs typeface="Times New Roman" panose="02020603050405020304" pitchFamily="18" charset="0"/>
              </a:rPr>
              <a:t>题</a:t>
            </a:r>
            <a:r>
              <a:rPr lang="zh-CN" altLang="zh-CN" sz="2400" b="0">
                <a:solidFill>
                  <a:srgbClr val="000000"/>
                </a:solidFill>
                <a:cs typeface="Times New Roman" panose="02020603050405020304" pitchFamily="18" charset="0"/>
              </a:rPr>
              <a:t>）</a:t>
            </a:r>
            <a:endParaRPr lang="en-US" altLang="zh-CN" sz="2400" b="0">
              <a:solidFill>
                <a:srgbClr val="000000"/>
              </a:solidFill>
              <a:cs typeface="Times New Roman" panose="02020603050405020304" pitchFamily="18" charset="0"/>
            </a:endParaRPr>
          </a:p>
        </p:txBody>
      </p:sp>
      <p:pic>
        <p:nvPicPr>
          <p:cNvPr id="9" name="gyc480.jpg" descr="id:2147490009;FounderCES"/>
          <p:cNvPicPr/>
          <p:nvPr/>
        </p:nvPicPr>
        <p:blipFill>
          <a:blip r:embed="rId3"/>
          <a:stretch>
            <a:fillRect/>
          </a:stretch>
        </p:blipFill>
        <p:spPr>
          <a:xfrm>
            <a:off x="3430910" y="3807505"/>
            <a:ext cx="1511782" cy="1418490"/>
          </a:xfrm>
          <a:prstGeom prst="rect">
            <a:avLst/>
          </a:prstGeom>
        </p:spPr>
      </p:pic>
      <p:pic>
        <p:nvPicPr>
          <p:cNvPr id="10" name="gyc481.jpg" descr="id:2147490016;FounderCES"/>
          <p:cNvPicPr/>
          <p:nvPr/>
        </p:nvPicPr>
        <p:blipFill>
          <a:blip r:embed="rId4"/>
          <a:stretch>
            <a:fillRect/>
          </a:stretch>
        </p:blipFill>
        <p:spPr>
          <a:xfrm>
            <a:off x="5450464" y="3626794"/>
            <a:ext cx="1834394" cy="177773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p:nvPr/>
        </p:nvSpPr>
        <p:spPr bwMode="auto">
          <a:xfrm>
            <a:off x="360854" y="2276872"/>
            <a:ext cx="11485848" cy="1754326"/>
          </a:xfrm>
          <a:prstGeom prst="rect">
            <a:avLst/>
          </a:prstGeom>
          <a:solidFill>
            <a:srgbClr val="E1F4F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考查学生对欧姆定律、电功率公式、串、并联电路特点的掌握和运用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分析电路图、明确开关通断引起电路连接方式的变化及电表测量位置的变化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是解答本题的关键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349650" y="2276872"/>
            <a:ext cx="1749116" cy="452427"/>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34566" y="908720"/>
            <a:ext cx="11485848" cy="3416320"/>
          </a:xfrm>
        </p:spPr>
        <p:txBody>
          <a:bodyPr/>
          <a:lstStyle/>
          <a:p>
            <a:pPr algn="ctr" hangingPunct="0">
              <a:spcAft>
                <a:spcPts val="0"/>
              </a:spcAft>
              <a:tabLst>
                <a:tab pos="594106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第</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非选择题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填空题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大货车在行驶过程中如果长时间踩刹车，会使刹车片的温度升高，这里温度升高的原因是通过</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方式增大了刹车片的内能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这时需要将车停在服务区内，给刹车片泼水，通过</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的方式减少内能，降低温度，以保证行车安全；货车加油时，能闻到汽油味，说明分子在不停地做</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3" name="矩形 2"/>
          <p:cNvSpPr/>
          <p:nvPr/>
        </p:nvSpPr>
        <p:spPr>
          <a:xfrm>
            <a:off x="2494806" y="2530216"/>
            <a:ext cx="803425" cy="576248"/>
          </a:xfrm>
          <a:prstGeom prst="rect">
            <a:avLst/>
          </a:prstGeom>
        </p:spPr>
        <p:txBody>
          <a:bodyPr wrap="none">
            <a:spAutoFit/>
          </a:bodyPr>
          <a:lstStyle/>
          <a:p>
            <a:pPr algn="just">
              <a:lnSpc>
                <a:spcPct val="150000"/>
              </a:lnSpc>
              <a:spcAft>
                <a:spcPts val="0"/>
              </a:spcAft>
            </a:pPr>
            <a:r>
              <a:rPr lang="zh-CN" altLang="zh-CN" sz="2400">
                <a:latin typeface="黑体" panose="02010609060101010101" pitchFamily="49" charset="-122"/>
                <a:ea typeface="黑体" panose="02010609060101010101" pitchFamily="49" charset="-122"/>
                <a:cs typeface="Times New Roman" panose="02020603050405020304" pitchFamily="18" charset="0"/>
              </a:rPr>
              <a:t>做功</a:t>
            </a:r>
            <a:endParaRPr lang="en-US" altLang="zh-CN" sz="2400">
              <a:latin typeface="黑体" panose="02010609060101010101" pitchFamily="49" charset="-122"/>
              <a:ea typeface="黑体" panose="02010609060101010101" pitchFamily="49" charset="-122"/>
              <a:cs typeface="Times New Roman" panose="02020603050405020304" pitchFamily="18" charset="0"/>
            </a:endParaRPr>
          </a:p>
        </p:txBody>
      </p:sp>
      <p:sp>
        <p:nvSpPr>
          <p:cNvPr id="4" name="矩形 3"/>
          <p:cNvSpPr/>
          <p:nvPr/>
        </p:nvSpPr>
        <p:spPr>
          <a:xfrm>
            <a:off x="2566814" y="3158220"/>
            <a:ext cx="1112805" cy="461665"/>
          </a:xfrm>
          <a:prstGeom prst="rect">
            <a:avLst/>
          </a:prstGeom>
        </p:spPr>
        <p:txBody>
          <a:bodyPr wrap="none">
            <a:spAutoFit/>
          </a:bodyPr>
          <a:lstStyle/>
          <a:p>
            <a:r>
              <a:rPr lang="zh-CN" altLang="zh-CN" sz="2400">
                <a:latin typeface="黑体" panose="02010609060101010101" pitchFamily="49" charset="-122"/>
                <a:ea typeface="黑体" panose="02010609060101010101" pitchFamily="49" charset="-122"/>
                <a:cs typeface="Times New Roman" panose="02020603050405020304" pitchFamily="18" charset="0"/>
              </a:rPr>
              <a:t>热传递</a:t>
            </a:r>
            <a:endParaRPr lang="zh-CN" altLang="en-US" sz="2400">
              <a:latin typeface="黑体" panose="02010609060101010101" pitchFamily="49" charset="-122"/>
              <a:ea typeface="黑体" panose="02010609060101010101" pitchFamily="49" charset="-122"/>
            </a:endParaRPr>
          </a:p>
        </p:txBody>
      </p:sp>
      <p:sp>
        <p:nvSpPr>
          <p:cNvPr id="5" name="矩形 4"/>
          <p:cNvSpPr/>
          <p:nvPr/>
        </p:nvSpPr>
        <p:spPr>
          <a:xfrm>
            <a:off x="6083007" y="3721919"/>
            <a:ext cx="1731564" cy="461665"/>
          </a:xfrm>
          <a:prstGeom prst="rect">
            <a:avLst/>
          </a:prstGeom>
        </p:spPr>
        <p:txBody>
          <a:bodyPr wrap="none">
            <a:spAutoFit/>
          </a:bodyPr>
          <a:lstStyle/>
          <a:p>
            <a:r>
              <a:rPr lang="zh-CN" altLang="zh-CN" sz="2400">
                <a:latin typeface="黑体" panose="02010609060101010101" pitchFamily="49" charset="-122"/>
                <a:ea typeface="黑体" panose="02010609060101010101" pitchFamily="49" charset="-122"/>
                <a:cs typeface="Times New Roman" panose="02020603050405020304" pitchFamily="18" charset="0"/>
              </a:rPr>
              <a:t>无规则运动</a:t>
            </a:r>
            <a:endParaRPr lang="zh-CN" alt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34566" y="908720"/>
            <a:ext cx="11521280" cy="1198880"/>
          </a:xfrm>
          <a:prstGeom prst="rect">
            <a:avLst/>
          </a:prstGeom>
        </p:spPr>
        <p:txBody>
          <a:bodyPr wrap="square">
            <a:spAutoFit/>
          </a:bodyPr>
          <a:lstStyle/>
          <a:p>
            <a:pPr lvl="0" algn="just" eaLnBrk="1">
              <a:lnSpc>
                <a:spcPct val="150000"/>
              </a:lnSpc>
              <a:spcBef>
                <a:spcPts val="0"/>
              </a:spcBef>
              <a:spcAft>
                <a:spcPts val="0"/>
              </a:spcAft>
              <a:tabLst>
                <a:tab pos="5941060" algn="l"/>
              </a:tabLst>
            </a:pPr>
            <a:r>
              <a:rPr lang="en-US" altLang="zh-CN" sz="2400" b="0">
                <a:solidFill>
                  <a:srgbClr val="000000"/>
                </a:solidFill>
                <a:cs typeface="Times New Roman" panose="02020603050405020304" pitchFamily="18" charset="0"/>
              </a:rPr>
              <a:t>14</a:t>
            </a:r>
            <a:r>
              <a:rPr lang="en-US" altLang="zh-CN" sz="2400" b="0">
                <a:solidFill>
                  <a:srgbClr val="000000"/>
                </a:solidFill>
                <a:latin typeface="宋体" panose="02010600030101010101" pitchFamily="2" charset="-122"/>
                <a:cs typeface="Times New Roman" panose="02020603050405020304" pitchFamily="18" charset="0"/>
              </a:rPr>
              <a:t>.</a:t>
            </a:r>
            <a:r>
              <a:rPr lang="zh-CN" altLang="zh-CN" sz="2400" b="0">
                <a:solidFill>
                  <a:srgbClr val="000000"/>
                </a:solidFill>
                <a:cs typeface="Times New Roman" panose="02020603050405020304" pitchFamily="18" charset="0"/>
              </a:rPr>
              <a:t>如图所示是汽油机</a:t>
            </a:r>
            <a:r>
              <a:rPr lang="zh-CN" altLang="zh-CN" sz="2400" b="0" u="sng">
                <a:solidFill>
                  <a:srgbClr val="000000"/>
                </a:solidFill>
                <a:uFill>
                  <a:solidFill>
                    <a:srgbClr val="000000"/>
                  </a:solidFill>
                </a:uFill>
                <a:cs typeface="Times New Roman" panose="02020603050405020304" pitchFamily="18" charset="0"/>
              </a:rPr>
              <a:t>　</a:t>
            </a:r>
            <a:r>
              <a:rPr lang="zh-CN" altLang="zh-CN" sz="2400" b="0" u="sng">
                <a:uFill>
                  <a:solidFill>
                    <a:srgbClr val="000000"/>
                  </a:solidFill>
                </a:uFill>
                <a:cs typeface="Times New Roman" panose="02020603050405020304" pitchFamily="18" charset="0"/>
              </a:rPr>
              <a:t>　</a:t>
            </a:r>
            <a:r>
              <a:rPr lang="zh-CN" altLang="zh-CN" sz="2400" b="0" u="sng">
                <a:solidFill>
                  <a:srgbClr val="000000"/>
                </a:solidFill>
                <a:uFill>
                  <a:solidFill>
                    <a:srgbClr val="000000"/>
                  </a:solidFill>
                </a:uFill>
                <a:cs typeface="Times New Roman" panose="02020603050405020304" pitchFamily="18" charset="0"/>
              </a:rPr>
              <a:t>　</a:t>
            </a:r>
            <a:r>
              <a:rPr lang="zh-CN" altLang="zh-CN" sz="2400" b="0">
                <a:solidFill>
                  <a:srgbClr val="000000"/>
                </a:solidFill>
                <a:cs typeface="Times New Roman" panose="02020603050405020304" pitchFamily="18" charset="0"/>
              </a:rPr>
              <a:t>冲程</a:t>
            </a:r>
            <a:r>
              <a:rPr lang="en-US" altLang="zh-CN" sz="2400" b="0">
                <a:solidFill>
                  <a:srgbClr val="000000"/>
                </a:solidFill>
                <a:latin typeface="宋体" panose="02010600030101010101" pitchFamily="2" charset="-122"/>
                <a:cs typeface="Times New Roman" panose="02020603050405020304" pitchFamily="18" charset="0"/>
              </a:rPr>
              <a:t>.</a:t>
            </a:r>
            <a:r>
              <a:rPr lang="zh-CN" altLang="zh-CN" sz="2400" b="0">
                <a:solidFill>
                  <a:srgbClr val="000000"/>
                </a:solidFill>
                <a:cs typeface="Times New Roman" panose="02020603050405020304" pitchFamily="18" charset="0"/>
              </a:rPr>
              <a:t>完全燃烧</a:t>
            </a:r>
            <a:r>
              <a:rPr lang="en-US" altLang="zh-CN" sz="2400" b="0">
                <a:solidFill>
                  <a:srgbClr val="000000"/>
                </a:solidFill>
                <a:cs typeface="Times New Roman" panose="02020603050405020304" pitchFamily="18" charset="0"/>
              </a:rPr>
              <a:t>1 kg</a:t>
            </a:r>
            <a:r>
              <a:rPr lang="zh-CN" altLang="zh-CN" sz="2400" b="0">
                <a:solidFill>
                  <a:srgbClr val="000000"/>
                </a:solidFill>
                <a:cs typeface="Times New Roman" panose="02020603050405020304" pitchFamily="18" charset="0"/>
              </a:rPr>
              <a:t>汽油放出的热量是</a:t>
            </a:r>
            <a:r>
              <a:rPr lang="zh-CN" altLang="zh-CN" sz="2400" b="0" u="sng">
                <a:solidFill>
                  <a:srgbClr val="000000"/>
                </a:solidFill>
                <a:uFill>
                  <a:solidFill>
                    <a:srgbClr val="000000"/>
                  </a:solidFill>
                </a:uFill>
                <a:cs typeface="Times New Roman" panose="02020603050405020304" pitchFamily="18" charset="0"/>
              </a:rPr>
              <a:t>　</a:t>
            </a:r>
            <a:r>
              <a:rPr lang="en-US" altLang="zh-CN" sz="2400" b="0" u="sng">
                <a:solidFill>
                  <a:srgbClr val="000000"/>
                </a:solidFill>
                <a:uFill>
                  <a:solidFill>
                    <a:srgbClr val="000000"/>
                  </a:solidFill>
                </a:uFill>
                <a:cs typeface="Times New Roman" panose="02020603050405020304" pitchFamily="18" charset="0"/>
              </a:rPr>
              <a:t>  </a:t>
            </a:r>
            <a:r>
              <a:rPr lang="zh-CN" altLang="zh-CN" sz="2400" b="0" u="sng">
                <a:solidFill>
                  <a:srgbClr val="000000"/>
                </a:solidFill>
                <a:uFill>
                  <a:solidFill>
                    <a:srgbClr val="000000"/>
                  </a:solidFill>
                </a:uFill>
                <a:cs typeface="Times New Roman" panose="02020603050405020304" pitchFamily="18" charset="0"/>
              </a:rPr>
              <a:t>　　</a:t>
            </a:r>
            <a:r>
              <a:rPr lang="en-US" altLang="zh-CN" sz="2400" b="0" u="sng">
                <a:solidFill>
                  <a:srgbClr val="000000"/>
                </a:solidFill>
                <a:uFill>
                  <a:solidFill>
                    <a:srgbClr val="000000"/>
                  </a:solidFill>
                </a:uFill>
                <a:cs typeface="Times New Roman" panose="02020603050405020304" pitchFamily="18" charset="0"/>
              </a:rPr>
              <a:t> </a:t>
            </a:r>
            <a:r>
              <a:rPr lang="zh-CN" altLang="zh-CN" sz="2400" b="0" u="sng">
                <a:solidFill>
                  <a:srgbClr val="000000"/>
                </a:solidFill>
                <a:uFill>
                  <a:solidFill>
                    <a:srgbClr val="000000"/>
                  </a:solidFill>
                </a:uFill>
                <a:cs typeface="Times New Roman" panose="02020603050405020304" pitchFamily="18" charset="0"/>
              </a:rPr>
              <a:t>　</a:t>
            </a:r>
            <a:r>
              <a:rPr lang="en-US" altLang="zh-CN" sz="2400" b="0">
                <a:solidFill>
                  <a:srgbClr val="000000"/>
                </a:solidFill>
                <a:cs typeface="Times New Roman" panose="02020603050405020304" pitchFamily="18" charset="0"/>
              </a:rPr>
              <a:t>J</a:t>
            </a:r>
            <a:r>
              <a:rPr lang="zh-CN" altLang="zh-CN" sz="2400" b="0">
                <a:solidFill>
                  <a:srgbClr val="000000"/>
                </a:solidFill>
                <a:cs typeface="Times New Roman" panose="02020603050405020304" pitchFamily="18" charset="0"/>
              </a:rPr>
              <a:t>（</a:t>
            </a:r>
            <a:r>
              <a:rPr lang="en-US" altLang="zh-CN" sz="2400" b="0" i="1">
                <a:solidFill>
                  <a:srgbClr val="000000"/>
                </a:solidFill>
                <a:cs typeface="Times New Roman" panose="02020603050405020304" pitchFamily="18" charset="0"/>
              </a:rPr>
              <a:t>q</a:t>
            </a:r>
            <a:r>
              <a:rPr lang="zh-CN" altLang="zh-CN" sz="2400" b="0" baseline="-25000">
                <a:solidFill>
                  <a:srgbClr val="000000"/>
                </a:solidFill>
                <a:ea typeface="楷体" panose="02010609060101010101" pitchFamily="49" charset="-122"/>
                <a:cs typeface="Times New Roman" panose="02020603050405020304" pitchFamily="18" charset="0"/>
              </a:rPr>
              <a:t>汽油</a:t>
            </a:r>
            <a:r>
              <a:rPr lang="zh-CN" altLang="zh-CN" sz="2400" b="0">
                <a:solidFill>
                  <a:srgbClr val="000000"/>
                </a:solidFill>
                <a:cs typeface="Times New Roman" panose="02020603050405020304" pitchFamily="18" charset="0"/>
              </a:rPr>
              <a:t>＝</a:t>
            </a:r>
            <a:r>
              <a:rPr lang="en-US" altLang="zh-CN" sz="2400" b="0">
                <a:solidFill>
                  <a:srgbClr val="000000"/>
                </a:solidFill>
                <a:cs typeface="Times New Roman" panose="02020603050405020304" pitchFamily="18" charset="0"/>
              </a:rPr>
              <a:t>4</a:t>
            </a:r>
            <a:r>
              <a:rPr lang="en-US" altLang="zh-CN" sz="2400" b="0">
                <a:solidFill>
                  <a:srgbClr val="000000"/>
                </a:solidFill>
                <a:latin typeface="+mn-lt"/>
                <a:cs typeface="Times New Roman" panose="02020603050405020304" pitchFamily="18" charset="0"/>
              </a:rPr>
              <a:t>.</a:t>
            </a:r>
            <a:r>
              <a:rPr lang="en-US" altLang="zh-CN" sz="2400" b="0">
                <a:solidFill>
                  <a:srgbClr val="000000"/>
                </a:solidFill>
                <a:cs typeface="Times New Roman" panose="02020603050405020304" pitchFamily="18" charset="0"/>
              </a:rPr>
              <a:t>6</a:t>
            </a:r>
            <a:r>
              <a:rPr lang="en-US" altLang="zh-CN" sz="2400" b="0">
                <a:solidFill>
                  <a:srgbClr val="000000"/>
                </a:solidFill>
                <a:latin typeface="宋体" panose="02010600030101010101" pitchFamily="2" charset="-122"/>
                <a:cs typeface="Times New Roman" panose="02020603050405020304" pitchFamily="18" charset="0"/>
              </a:rPr>
              <a:t>×</a:t>
            </a:r>
            <a:r>
              <a:rPr lang="en-US" altLang="zh-CN" sz="2400" b="0">
                <a:solidFill>
                  <a:srgbClr val="000000"/>
                </a:solidFill>
                <a:cs typeface="Times New Roman" panose="02020603050405020304" pitchFamily="18" charset="0"/>
              </a:rPr>
              <a:t>10</a:t>
            </a:r>
            <a:r>
              <a:rPr lang="en-US" altLang="zh-CN" sz="2400" b="0" baseline="30000">
                <a:solidFill>
                  <a:srgbClr val="000000"/>
                </a:solidFill>
                <a:cs typeface="Times New Roman" panose="02020603050405020304" pitchFamily="18" charset="0"/>
              </a:rPr>
              <a:t>7</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J</a:t>
            </a:r>
            <a:r>
              <a:rPr lang="en-US" altLang="zh-CN" sz="2400" b="0" i="1">
                <a:solidFill>
                  <a:srgbClr val="000000"/>
                </a:solidFill>
                <a:cs typeface="Times New Roman" panose="02020603050405020304" pitchFamily="18" charset="0"/>
              </a:rPr>
              <a:t>/</a:t>
            </a:r>
            <a:r>
              <a:rPr lang="en-US" altLang="zh-CN" sz="2400" b="0">
                <a:solidFill>
                  <a:srgbClr val="000000"/>
                </a:solidFill>
                <a:cs typeface="Times New Roman" panose="02020603050405020304" pitchFamily="18" charset="0"/>
              </a:rPr>
              <a:t>kg</a:t>
            </a:r>
            <a:r>
              <a:rPr lang="zh-CN" altLang="zh-CN" sz="2400" b="0">
                <a:solidFill>
                  <a:srgbClr val="000000"/>
                </a:solidFill>
                <a:cs typeface="Times New Roman" panose="02020603050405020304" pitchFamily="18" charset="0"/>
              </a:rPr>
              <a:t>），若其效率为</a:t>
            </a:r>
            <a:r>
              <a:rPr lang="en-US" altLang="zh-CN" sz="2400" b="0">
                <a:solidFill>
                  <a:srgbClr val="000000"/>
                </a:solidFill>
                <a:cs typeface="Times New Roman" panose="02020603050405020304" pitchFamily="18" charset="0"/>
              </a:rPr>
              <a:t>25</a:t>
            </a:r>
            <a:r>
              <a:rPr lang="zh-CN" altLang="zh-CN" sz="2400" b="0">
                <a:solidFill>
                  <a:srgbClr val="000000"/>
                </a:solidFill>
                <a:cs typeface="Times New Roman" panose="02020603050405020304" pitchFamily="18" charset="0"/>
              </a:rPr>
              <a:t>％，则消耗</a:t>
            </a:r>
            <a:r>
              <a:rPr lang="en-US" altLang="zh-CN" sz="2400" b="0">
                <a:solidFill>
                  <a:srgbClr val="000000"/>
                </a:solidFill>
                <a:cs typeface="Times New Roman" panose="02020603050405020304" pitchFamily="18" charset="0"/>
              </a:rPr>
              <a:t>1 kg</a:t>
            </a:r>
            <a:r>
              <a:rPr lang="zh-CN" altLang="zh-CN" sz="2400" b="0">
                <a:solidFill>
                  <a:srgbClr val="000000"/>
                </a:solidFill>
                <a:cs typeface="Times New Roman" panose="02020603050405020304" pitchFamily="18" charset="0"/>
              </a:rPr>
              <a:t>汽油转化为机械能是</a:t>
            </a:r>
            <a:r>
              <a:rPr lang="zh-CN" altLang="zh-CN" sz="2400" b="0" u="sng">
                <a:solidFill>
                  <a:srgbClr val="000000"/>
                </a:solidFill>
                <a:uFill>
                  <a:solidFill>
                    <a:srgbClr val="000000"/>
                  </a:solidFill>
                </a:uFill>
                <a:cs typeface="Times New Roman" panose="02020603050405020304" pitchFamily="18" charset="0"/>
              </a:rPr>
              <a:t>　　</a:t>
            </a:r>
            <a:r>
              <a:rPr lang="en-US" altLang="zh-CN" sz="2400" b="0" u="sng">
                <a:solidFill>
                  <a:srgbClr val="000000"/>
                </a:solidFill>
                <a:uFill>
                  <a:solidFill>
                    <a:srgbClr val="000000"/>
                  </a:solidFill>
                </a:uFill>
                <a:cs typeface="Times New Roman" panose="02020603050405020304" pitchFamily="18" charset="0"/>
              </a:rPr>
              <a:t>    </a:t>
            </a:r>
            <a:r>
              <a:rPr lang="zh-CN" altLang="zh-CN" sz="2400" b="0" u="sng">
                <a:solidFill>
                  <a:srgbClr val="000000"/>
                </a:solidFill>
                <a:uFill>
                  <a:solidFill>
                    <a:srgbClr val="000000"/>
                  </a:solidFill>
                </a:uFill>
                <a:cs typeface="Times New Roman" panose="02020603050405020304" pitchFamily="18" charset="0"/>
              </a:rPr>
              <a:t>　　</a:t>
            </a:r>
            <a:r>
              <a:rPr lang="en-US" altLang="zh-CN" sz="2400" b="0">
                <a:solidFill>
                  <a:srgbClr val="000000"/>
                </a:solidFill>
                <a:cs typeface="Times New Roman" panose="02020603050405020304" pitchFamily="18" charset="0"/>
              </a:rPr>
              <a:t>J</a:t>
            </a:r>
            <a:r>
              <a:rPr lang="en-US" altLang="zh-CN" sz="2400" b="0">
                <a:solidFill>
                  <a:srgbClr val="000000"/>
                </a:solidFill>
                <a:latin typeface="宋体" panose="02010600030101010101" pitchFamily="2" charset="-122"/>
                <a:cs typeface="Times New Roman" panose="02020603050405020304" pitchFamily="18" charset="0"/>
              </a:rPr>
              <a:t>.</a:t>
            </a:r>
            <a:endParaRPr lang="en-US" altLang="zh-CN" sz="2400" b="0" dirty="0">
              <a:solidFill>
                <a:srgbClr val="000000"/>
              </a:solidFill>
              <a:latin typeface="宋体" panose="02010600030101010101" pitchFamily="2" charset="-122"/>
              <a:cs typeface="Times New Roman" panose="02020603050405020304" pitchFamily="18" charset="0"/>
            </a:endParaRPr>
          </a:p>
        </p:txBody>
      </p:sp>
      <p:sp>
        <p:nvSpPr>
          <p:cNvPr id="6" name="矩形 5"/>
          <p:cNvSpPr/>
          <p:nvPr/>
        </p:nvSpPr>
        <p:spPr>
          <a:xfrm>
            <a:off x="4693371" y="4653136"/>
            <a:ext cx="1723549"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a:t>
            </a: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sz="2400" b="0" dirty="0">
                <a:solidFill>
                  <a:srgbClr val="000000"/>
                </a:solidFill>
                <a:latin typeface="+mn-lt"/>
                <a:ea typeface="楷体" panose="02010609060101010101" pitchFamily="49" charset="-122"/>
                <a:cs typeface="Times New Roman" panose="02020603050405020304" pitchFamily="18" charset="0"/>
              </a:rPr>
              <a:t>14</a:t>
            </a:r>
            <a:r>
              <a:rPr lang="zh-CN" altLang="zh-CN" sz="2400" b="0">
                <a:solidFill>
                  <a:srgbClr val="000000"/>
                </a:solidFill>
                <a:latin typeface="+mn-lt"/>
                <a:ea typeface="楷体" panose="02010609060101010101" pitchFamily="49" charset="-122"/>
                <a:cs typeface="Times New Roman" panose="02020603050405020304" pitchFamily="18" charset="0"/>
              </a:rPr>
              <a:t>题</a:t>
            </a:r>
            <a:r>
              <a:rPr lang="zh-CN" altLang="zh-CN" sz="2400" b="0">
                <a:solidFill>
                  <a:srgbClr val="000000"/>
                </a:solidFill>
                <a:cs typeface="Times New Roman" panose="02020603050405020304" pitchFamily="18" charset="0"/>
              </a:rPr>
              <a:t>）</a:t>
            </a:r>
            <a:endParaRPr lang="en-US" altLang="zh-CN" sz="2400" b="0" dirty="0">
              <a:solidFill>
                <a:srgbClr val="000000"/>
              </a:solidFill>
              <a:cs typeface="Times New Roman" panose="02020603050405020304" pitchFamily="18" charset="0"/>
            </a:endParaRPr>
          </a:p>
        </p:txBody>
      </p:sp>
      <p:sp>
        <p:nvSpPr>
          <p:cNvPr id="2" name="矩形 1"/>
          <p:cNvSpPr/>
          <p:nvPr/>
        </p:nvSpPr>
        <p:spPr>
          <a:xfrm>
            <a:off x="3430910" y="871216"/>
            <a:ext cx="803425" cy="559769"/>
          </a:xfrm>
          <a:prstGeom prst="rect">
            <a:avLst/>
          </a:prstGeom>
        </p:spPr>
        <p:txBody>
          <a:bodyPr wrap="none">
            <a:spAutoFit/>
          </a:bodyPr>
          <a:lstStyle/>
          <a:p>
            <a:pPr algn="just">
              <a:lnSpc>
                <a:spcPct val="150000"/>
              </a:lnSpc>
              <a:spcAft>
                <a:spcPts val="0"/>
              </a:spcAft>
            </a:pPr>
            <a:r>
              <a:rPr lang="zh-CN" altLang="zh-CN" sz="2400">
                <a:latin typeface="黑体" panose="02010609060101010101" pitchFamily="49" charset="-122"/>
                <a:ea typeface="黑体" panose="02010609060101010101" pitchFamily="49" charset="-122"/>
                <a:cs typeface="Times New Roman" panose="02020603050405020304" pitchFamily="18" charset="0"/>
              </a:rPr>
              <a:t>排气</a:t>
            </a:r>
            <a:endParaRPr lang="en-US" altLang="zh-CN" sz="2400" baseline="30000">
              <a:cs typeface="Times New Roman" panose="02020603050405020304" pitchFamily="18" charset="0"/>
            </a:endParaRPr>
          </a:p>
        </p:txBody>
      </p:sp>
      <p:sp>
        <p:nvSpPr>
          <p:cNvPr id="3" name="矩形 2"/>
          <p:cNvSpPr/>
          <p:nvPr/>
        </p:nvSpPr>
        <p:spPr>
          <a:xfrm>
            <a:off x="9438221" y="879616"/>
            <a:ext cx="1289135" cy="646331"/>
          </a:xfrm>
          <a:prstGeom prst="rect">
            <a:avLst/>
          </a:prstGeom>
        </p:spPr>
        <p:txBody>
          <a:bodyPr wrap="none">
            <a:spAutoFit/>
          </a:bodyPr>
          <a:lstStyle/>
          <a:p>
            <a:pPr algn="just">
              <a:lnSpc>
                <a:spcPct val="150000"/>
              </a:lnSpc>
              <a:spcAft>
                <a:spcPts val="0"/>
              </a:spcAft>
            </a:pPr>
            <a:r>
              <a:rPr lang="en-US" altLang="zh-CN" sz="2400">
                <a:cs typeface="Times New Roman" panose="02020603050405020304" pitchFamily="18" charset="0"/>
              </a:rPr>
              <a:t>4</a:t>
            </a:r>
            <a:r>
              <a:rPr lang="en-US" altLang="zh-CN" sz="2400">
                <a:latin typeface="+mn-lt"/>
                <a:cs typeface="Times New Roman" panose="02020603050405020304" pitchFamily="18" charset="0"/>
              </a:rPr>
              <a:t>.</a:t>
            </a:r>
            <a:r>
              <a:rPr lang="en-US" altLang="zh-CN" sz="2400">
                <a:cs typeface="Times New Roman" panose="02020603050405020304" pitchFamily="18" charset="0"/>
              </a:rPr>
              <a:t>6</a:t>
            </a:r>
            <a:r>
              <a:rPr lang="en-US" altLang="zh-CN" sz="2400">
                <a:latin typeface="宋体" panose="02010600030101010101" pitchFamily="2" charset="-122"/>
                <a:cs typeface="Times New Roman" panose="02020603050405020304" pitchFamily="18" charset="0"/>
              </a:rPr>
              <a:t>×</a:t>
            </a:r>
            <a:r>
              <a:rPr lang="en-US" altLang="zh-CN" sz="2400">
                <a:cs typeface="Times New Roman" panose="02020603050405020304" pitchFamily="18" charset="0"/>
              </a:rPr>
              <a:t>10</a:t>
            </a:r>
            <a:r>
              <a:rPr lang="en-US" altLang="zh-CN" sz="2400" baseline="30000">
                <a:cs typeface="Times New Roman" panose="02020603050405020304" pitchFamily="18" charset="0"/>
              </a:rPr>
              <a:t>7</a:t>
            </a:r>
          </a:p>
        </p:txBody>
      </p:sp>
      <p:sp>
        <p:nvSpPr>
          <p:cNvPr id="7" name="矩形 6"/>
          <p:cNvSpPr/>
          <p:nvPr/>
        </p:nvSpPr>
        <p:spPr>
          <a:xfrm>
            <a:off x="9445078" y="1485872"/>
            <a:ext cx="1803699" cy="523220"/>
          </a:xfrm>
          <a:prstGeom prst="rect">
            <a:avLst/>
          </a:prstGeom>
        </p:spPr>
        <p:txBody>
          <a:bodyPr wrap="none">
            <a:spAutoFit/>
          </a:bodyPr>
          <a:lstStyle/>
          <a:p>
            <a:r>
              <a:rPr lang="zh-CN" altLang="zh-CN">
                <a:cs typeface="Times New Roman" panose="02020603050405020304" pitchFamily="18" charset="0"/>
              </a:rPr>
              <a:t>　</a:t>
            </a:r>
            <a:r>
              <a:rPr lang="en-US" altLang="zh-CN" sz="2400">
                <a:cs typeface="Times New Roman" panose="02020603050405020304" pitchFamily="18" charset="0"/>
              </a:rPr>
              <a:t>1</a:t>
            </a:r>
            <a:r>
              <a:rPr lang="en-US" altLang="zh-CN" sz="2400">
                <a:latin typeface="+mn-lt"/>
                <a:cs typeface="Times New Roman" panose="02020603050405020304" pitchFamily="18" charset="0"/>
              </a:rPr>
              <a:t>.</a:t>
            </a:r>
            <a:r>
              <a:rPr lang="en-US" altLang="zh-CN" sz="2400">
                <a:cs typeface="Times New Roman" panose="02020603050405020304" pitchFamily="18" charset="0"/>
              </a:rPr>
              <a:t>15</a:t>
            </a:r>
            <a:r>
              <a:rPr lang="en-US" altLang="zh-CN" sz="2400">
                <a:latin typeface="宋体" panose="02010600030101010101" pitchFamily="2" charset="-122"/>
                <a:cs typeface="Times New Roman" panose="02020603050405020304" pitchFamily="18" charset="0"/>
              </a:rPr>
              <a:t>×</a:t>
            </a:r>
            <a:r>
              <a:rPr lang="en-US" altLang="zh-CN" sz="2400">
                <a:cs typeface="Times New Roman" panose="02020603050405020304" pitchFamily="18" charset="0"/>
              </a:rPr>
              <a:t>10</a:t>
            </a:r>
            <a:r>
              <a:rPr lang="en-US" altLang="zh-CN" sz="2400" baseline="30000">
                <a:cs typeface="Times New Roman" panose="02020603050405020304" pitchFamily="18" charset="0"/>
              </a:rPr>
              <a:t>7</a:t>
            </a:r>
            <a:endParaRPr lang="zh-CN" altLang="en-US" sz="2400"/>
          </a:p>
        </p:txBody>
      </p:sp>
      <p:pic>
        <p:nvPicPr>
          <p:cNvPr id="8" name="cc243.jpg" descr="id:2147490023;FounderCES"/>
          <p:cNvPicPr/>
          <p:nvPr/>
        </p:nvPicPr>
        <p:blipFill>
          <a:blip r:embed="rId2"/>
          <a:stretch>
            <a:fillRect/>
          </a:stretch>
        </p:blipFill>
        <p:spPr>
          <a:xfrm>
            <a:off x="4727054" y="2075772"/>
            <a:ext cx="1543159" cy="270350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262558" y="1412776"/>
            <a:ext cx="11485848" cy="3900235"/>
          </a:xfrm>
        </p:spPr>
        <p:txBody>
          <a:bodyPr/>
          <a:lstStyle/>
          <a:p>
            <a:pPr hangingPunct="0">
              <a:spcAft>
                <a:spcPts val="0"/>
              </a:spcAft>
            </a:pPr>
            <a:r>
              <a:rPr lang="en-US" altLang="zh-CN" dirty="0">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用肉眼观察海绵，发现海绵内部有许多间隙，是物体间有间隙，不能说明分子间存在间隙，</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错误；体积相等的水和酒精，水和酒精混合后总体积变小，说明分子之间存在间隙，</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正确；铅笔画出的线我们可以看到，它肯定是由无数个分子构成的，而分子非常小我们看不到，用放大镜观察到碳粒间有间隙，是物体间有间隙，不能说明分子之间有间隙，</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错误；用光学显微镜观察血细胞涂片，发现细胞间有间隙，由于分子是很微小的，光学显微镜放大的倍数有限，不能观察到分子、分子间有间隙，</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楷体" panose="02010609060101010101" pitchFamily="49" charset="-122"/>
                <a:ea typeface="楷体" panose="02010609060101010101" pitchFamily="49" charset="-122"/>
                <a:cs typeface="Times New Roman" panose="02020603050405020304" pitchFamily="18" charset="0"/>
              </a:rPr>
              <a:t>无锡中考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）如图所示，将一块透明有机玻璃板架在两本书之间，在下方撒上小纸屑，用干燥的丝绸在玻璃板上摩擦，会观察到下方的小纸屑上下飞舞，跳跃不停，这是因为有机玻璃板被丝绸摩擦后带上了</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，能够</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小纸屑，小纸屑接触玻璃板后迅速被弹开，这是因为它们带上了同种电荷而相互</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jj160.jpg" descr="id:2147490030;FounderCES"/>
          <p:cNvPicPr/>
          <p:nvPr/>
        </p:nvPicPr>
        <p:blipFill>
          <a:blip r:embed="rId2"/>
          <a:stretch>
            <a:fillRect/>
          </a:stretch>
        </p:blipFill>
        <p:spPr>
          <a:xfrm>
            <a:off x="4006974" y="3153410"/>
            <a:ext cx="3384376" cy="2003782"/>
          </a:xfrm>
          <a:prstGeom prst="rect">
            <a:avLst/>
          </a:prstGeom>
        </p:spPr>
      </p:pic>
      <p:sp>
        <p:nvSpPr>
          <p:cNvPr id="5" name="矩形 4"/>
          <p:cNvSpPr/>
          <p:nvPr/>
        </p:nvSpPr>
        <p:spPr>
          <a:xfrm>
            <a:off x="5002516" y="5157192"/>
            <a:ext cx="1723549"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a:t>
            </a:r>
            <a:r>
              <a:rPr lang="zh-CN" altLang="zh-CN" sz="2400" b="0">
                <a:solidFill>
                  <a:srgbClr val="000000"/>
                </a:solidFill>
                <a:latin typeface="+mn-ea"/>
                <a:ea typeface="+mn-ea"/>
                <a:cs typeface="Times New Roman" panose="02020603050405020304" pitchFamily="18" charset="0"/>
              </a:rPr>
              <a:t>第</a:t>
            </a:r>
            <a:r>
              <a:rPr lang="en-US" altLang="zh-CN" sz="2400" b="0" dirty="0">
                <a:solidFill>
                  <a:srgbClr val="000000"/>
                </a:solidFill>
                <a:latin typeface="+mn-lt"/>
                <a:ea typeface="楷体" panose="02010609060101010101" pitchFamily="49" charset="-122"/>
                <a:cs typeface="Times New Roman" panose="02020603050405020304" pitchFamily="18" charset="0"/>
              </a:rPr>
              <a:t>15</a:t>
            </a:r>
            <a:r>
              <a:rPr lang="zh-CN" altLang="zh-CN" sz="2400" b="0">
                <a:solidFill>
                  <a:srgbClr val="000000"/>
                </a:solidFill>
                <a:latin typeface="+mn-ea"/>
                <a:ea typeface="+mn-ea"/>
                <a:cs typeface="Times New Roman" panose="02020603050405020304" pitchFamily="18" charset="0"/>
              </a:rPr>
              <a:t>题</a:t>
            </a:r>
            <a:r>
              <a:rPr lang="zh-CN" altLang="zh-CN" sz="2400" b="0">
                <a:solidFill>
                  <a:srgbClr val="000000"/>
                </a:solidFill>
                <a:cs typeface="Times New Roman" panose="02020603050405020304" pitchFamily="18" charset="0"/>
              </a:rPr>
              <a:t>）</a:t>
            </a:r>
            <a:endParaRPr lang="en-US" altLang="zh-CN" sz="2400" b="0" dirty="0">
              <a:solidFill>
                <a:srgbClr val="000000"/>
              </a:solidFill>
              <a:cs typeface="Times New Roman" panose="02020603050405020304" pitchFamily="18" charset="0"/>
            </a:endParaRPr>
          </a:p>
        </p:txBody>
      </p:sp>
      <p:sp>
        <p:nvSpPr>
          <p:cNvPr id="3" name="矩形 2"/>
          <p:cNvSpPr/>
          <p:nvPr/>
        </p:nvSpPr>
        <p:spPr>
          <a:xfrm>
            <a:off x="6726065" y="1900282"/>
            <a:ext cx="803425" cy="461665"/>
          </a:xfrm>
          <a:prstGeom prst="rect">
            <a:avLst/>
          </a:prstGeom>
        </p:spPr>
        <p:txBody>
          <a:bodyPr wrap="none">
            <a:spAutoFit/>
          </a:bodyPr>
          <a:lstStyle/>
          <a:p>
            <a:r>
              <a:rPr lang="zh-CN" altLang="zh-CN" sz="2400">
                <a:latin typeface="黑体" panose="02010609060101010101" pitchFamily="49" charset="-122"/>
                <a:ea typeface="黑体" panose="02010609060101010101" pitchFamily="49" charset="-122"/>
                <a:cs typeface="Times New Roman" panose="02020603050405020304" pitchFamily="18" charset="0"/>
              </a:rPr>
              <a:t>电荷</a:t>
            </a:r>
            <a:endParaRPr lang="en-US" altLang="zh-CN" sz="2400">
              <a:latin typeface="黑体" panose="02010609060101010101" pitchFamily="49" charset="-122"/>
              <a:ea typeface="黑体" panose="02010609060101010101" pitchFamily="49" charset="-122"/>
              <a:cs typeface="Times New Roman" panose="02020603050405020304" pitchFamily="18" charset="0"/>
            </a:endParaRPr>
          </a:p>
        </p:txBody>
      </p:sp>
      <p:sp>
        <p:nvSpPr>
          <p:cNvPr id="6" name="矩形 5"/>
          <p:cNvSpPr/>
          <p:nvPr/>
        </p:nvSpPr>
        <p:spPr>
          <a:xfrm>
            <a:off x="8831510" y="1907467"/>
            <a:ext cx="803425" cy="461665"/>
          </a:xfrm>
          <a:prstGeom prst="rect">
            <a:avLst/>
          </a:prstGeom>
        </p:spPr>
        <p:txBody>
          <a:bodyPr wrap="none">
            <a:spAutoFit/>
          </a:bodyPr>
          <a:lstStyle/>
          <a:p>
            <a:r>
              <a:rPr lang="zh-CN" altLang="zh-CN" sz="2400">
                <a:latin typeface="黑体" panose="02010609060101010101" pitchFamily="49" charset="-122"/>
                <a:ea typeface="黑体" panose="02010609060101010101" pitchFamily="49" charset="-122"/>
                <a:cs typeface="Times New Roman" panose="02020603050405020304" pitchFamily="18" charset="0"/>
              </a:rPr>
              <a:t>吸引</a:t>
            </a:r>
            <a:endParaRPr lang="en-US" altLang="zh-CN" sz="2400">
              <a:latin typeface="黑体" panose="02010609060101010101" pitchFamily="49" charset="-122"/>
              <a:ea typeface="黑体" panose="02010609060101010101" pitchFamily="49" charset="-122"/>
              <a:cs typeface="Times New Roman" panose="02020603050405020304" pitchFamily="18" charset="0"/>
            </a:endParaRPr>
          </a:p>
        </p:txBody>
      </p:sp>
      <p:sp>
        <p:nvSpPr>
          <p:cNvPr id="7" name="矩形 6"/>
          <p:cNvSpPr/>
          <p:nvPr/>
        </p:nvSpPr>
        <p:spPr>
          <a:xfrm>
            <a:off x="9479582" y="2455077"/>
            <a:ext cx="803425" cy="461665"/>
          </a:xfrm>
          <a:prstGeom prst="rect">
            <a:avLst/>
          </a:prstGeom>
        </p:spPr>
        <p:txBody>
          <a:bodyPr wrap="none">
            <a:spAutoFit/>
          </a:bodyPr>
          <a:lstStyle/>
          <a:p>
            <a:r>
              <a:rPr lang="zh-CN" altLang="zh-CN" sz="2400">
                <a:latin typeface="黑体" panose="02010609060101010101" pitchFamily="49" charset="-122"/>
                <a:ea typeface="黑体" panose="02010609060101010101" pitchFamily="49" charset="-122"/>
                <a:cs typeface="Times New Roman" panose="02020603050405020304" pitchFamily="18" charset="0"/>
              </a:rPr>
              <a:t>排斥</a:t>
            </a:r>
            <a:endParaRPr lang="en-US" altLang="zh-CN" sz="2400">
              <a:latin typeface="黑体" panose="02010609060101010101" pitchFamily="49" charset="-122"/>
              <a:ea typeface="黑体" panose="02010609060101010101" pitchFamily="49"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pP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带电体具有吸引轻小物体的性质，用干燥的丝绸在玻璃板上摩擦，摩擦过的有机玻璃板带了电荷，能吸引轻小物体；小纸屑与玻璃板接触后，纸屑由于带上与玻璃板同种的电荷，而相互排斥，迅速被弹开</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a:p>
        </p:txBody>
      </p:sp>
      <p:pic>
        <p:nvPicPr>
          <p:cNvPr id="3" name="jj160.jpg" descr="id:2147490030;FounderCES"/>
          <p:cNvPicPr/>
          <p:nvPr/>
        </p:nvPicPr>
        <p:blipFill>
          <a:blip r:embed="rId2"/>
          <a:stretch>
            <a:fillRect/>
          </a:stretch>
        </p:blipFill>
        <p:spPr>
          <a:xfrm>
            <a:off x="4006974" y="2723103"/>
            <a:ext cx="3384376" cy="2003782"/>
          </a:xfrm>
          <a:prstGeom prst="rect">
            <a:avLst/>
          </a:prstGeom>
        </p:spPr>
      </p:pic>
      <p:sp>
        <p:nvSpPr>
          <p:cNvPr id="4" name="矩形 3"/>
          <p:cNvSpPr/>
          <p:nvPr/>
        </p:nvSpPr>
        <p:spPr>
          <a:xfrm>
            <a:off x="5002516" y="4726885"/>
            <a:ext cx="1723549"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a:t>
            </a:r>
            <a:r>
              <a:rPr lang="zh-CN" altLang="zh-CN" sz="2400" b="0">
                <a:solidFill>
                  <a:srgbClr val="000000"/>
                </a:solidFill>
                <a:latin typeface="+mn-ea"/>
                <a:ea typeface="+mn-ea"/>
                <a:cs typeface="Times New Roman" panose="02020603050405020304" pitchFamily="18" charset="0"/>
              </a:rPr>
              <a:t>第</a:t>
            </a:r>
            <a:r>
              <a:rPr lang="en-US" altLang="zh-CN" sz="2400" b="0" dirty="0">
                <a:solidFill>
                  <a:srgbClr val="000000"/>
                </a:solidFill>
                <a:latin typeface="+mn-lt"/>
                <a:ea typeface="楷体" panose="02010609060101010101" pitchFamily="49" charset="-122"/>
                <a:cs typeface="Times New Roman" panose="02020603050405020304" pitchFamily="18" charset="0"/>
              </a:rPr>
              <a:t>15</a:t>
            </a:r>
            <a:r>
              <a:rPr lang="zh-CN" altLang="zh-CN" sz="2400" b="0">
                <a:solidFill>
                  <a:srgbClr val="000000"/>
                </a:solidFill>
                <a:latin typeface="+mn-ea"/>
                <a:ea typeface="+mn-ea"/>
                <a:cs typeface="Times New Roman" panose="02020603050405020304" pitchFamily="18" charset="0"/>
              </a:rPr>
              <a:t>题</a:t>
            </a:r>
            <a:r>
              <a:rPr lang="zh-CN" altLang="zh-CN" sz="2400" b="0">
                <a:solidFill>
                  <a:srgbClr val="000000"/>
                </a:solidFill>
                <a:cs typeface="Times New Roman" panose="02020603050405020304" pitchFamily="18" charset="0"/>
              </a:rPr>
              <a:t>）</a:t>
            </a:r>
            <a:endParaRPr lang="en-US" altLang="zh-CN" sz="2400" b="0" dirty="0">
              <a:solidFill>
                <a:srgbClr val="000000"/>
              </a:solidFill>
              <a:cs typeface="Times New Roman" panose="02020603050405020304"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88933"/>
            <a:ext cx="11485848" cy="2238241"/>
          </a:xfrm>
        </p:spPr>
        <p:txBody>
          <a:bodyPr/>
          <a:lstStyle/>
          <a:p>
            <a:pPr hangingPunct="0">
              <a:spcAft>
                <a:spcPts val="0"/>
              </a:spcAft>
              <a:tabLst>
                <a:tab pos="5941060" algn="l"/>
              </a:tabLst>
            </a:pPr>
            <a:r>
              <a:rPr lang="en-US" altLang="zh-CN" dirty="0"/>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在如图所示的电路中，当开关</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闭合后，电压表和电流表均有一定的示数，两灯泡</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均正常发光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的灯丝突然断开，则电压表的示数将</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变大</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变小</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将会</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变亮</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变暗</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熄灭</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4655046" y="4796968"/>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a:t>
            </a:r>
            <a:r>
              <a:rPr lang="zh-CN" altLang="zh-CN" sz="2400" b="0">
                <a:solidFill>
                  <a:srgbClr val="000000"/>
                </a:solidFill>
                <a:latin typeface="宋体" panose="02010600030101010101" pitchFamily="2" charset="-122"/>
                <a:cs typeface="Times New Roman" panose="02020603050405020304" pitchFamily="18" charset="0"/>
              </a:rPr>
              <a:t>第</a:t>
            </a:r>
            <a:r>
              <a:rPr lang="en-US" altLang="zh-CN" sz="2400" b="0">
                <a:solidFill>
                  <a:srgbClr val="000000"/>
                </a:solidFill>
                <a:latin typeface="+mn-lt"/>
                <a:ea typeface="楷体" panose="02010609060101010101" pitchFamily="49" charset="-122"/>
                <a:cs typeface="Times New Roman" panose="02020603050405020304" pitchFamily="18" charset="0"/>
              </a:rPr>
              <a:t>16</a:t>
            </a:r>
            <a:r>
              <a:rPr lang="zh-CN" altLang="zh-CN" sz="2400" b="0">
                <a:solidFill>
                  <a:srgbClr val="000000"/>
                </a:solidFill>
                <a:latin typeface="宋体" panose="02010600030101010101" pitchFamily="2" charset="-122"/>
                <a:cs typeface="Times New Roman" panose="02020603050405020304" pitchFamily="18" charset="0"/>
              </a:rPr>
              <a:t>题</a:t>
            </a:r>
            <a:r>
              <a:rPr lang="zh-CN" altLang="zh-CN" sz="2400" b="0">
                <a:solidFill>
                  <a:srgbClr val="000000"/>
                </a:solidFill>
                <a:cs typeface="Times New Roman" panose="02020603050405020304" pitchFamily="18" charset="0"/>
              </a:rPr>
              <a:t>）</a:t>
            </a:r>
            <a:endParaRPr lang="en-US" altLang="zh-CN" sz="2400" b="0">
              <a:solidFill>
                <a:srgbClr val="000000"/>
              </a:solidFill>
              <a:cs typeface="Times New Roman" panose="02020603050405020304" pitchFamily="18" charset="0"/>
            </a:endParaRPr>
          </a:p>
        </p:txBody>
      </p:sp>
      <p:sp>
        <p:nvSpPr>
          <p:cNvPr id="3" name="矩形 2"/>
          <p:cNvSpPr/>
          <p:nvPr/>
        </p:nvSpPr>
        <p:spPr>
          <a:xfrm>
            <a:off x="10116317" y="1797833"/>
            <a:ext cx="803425" cy="461665"/>
          </a:xfrm>
          <a:prstGeom prst="rect">
            <a:avLst/>
          </a:prstGeom>
        </p:spPr>
        <p:txBody>
          <a:bodyPr wrap="none">
            <a:spAutoFit/>
          </a:bodyPr>
          <a:lstStyle/>
          <a:p>
            <a:r>
              <a:rPr lang="zh-CN" altLang="zh-CN" sz="2400">
                <a:latin typeface="黑体" panose="02010609060101010101" pitchFamily="49" charset="-122"/>
                <a:ea typeface="黑体" panose="02010609060101010101" pitchFamily="49" charset="-122"/>
                <a:cs typeface="Times New Roman" panose="02020603050405020304" pitchFamily="18" charset="0"/>
              </a:rPr>
              <a:t>变大</a:t>
            </a:r>
            <a:endParaRPr lang="en-US" altLang="zh-CN" sz="2400">
              <a:solidFill>
                <a:srgbClr val="000000"/>
              </a:solidFill>
              <a:cs typeface="Times New Roman" panose="02020603050405020304" pitchFamily="18" charset="0"/>
            </a:endParaRPr>
          </a:p>
        </p:txBody>
      </p:sp>
      <p:sp>
        <p:nvSpPr>
          <p:cNvPr id="6" name="矩形 5"/>
          <p:cNvSpPr/>
          <p:nvPr/>
        </p:nvSpPr>
        <p:spPr>
          <a:xfrm>
            <a:off x="6671270" y="2367532"/>
            <a:ext cx="803425" cy="461665"/>
          </a:xfrm>
          <a:prstGeom prst="rect">
            <a:avLst/>
          </a:prstGeom>
        </p:spPr>
        <p:txBody>
          <a:bodyPr wrap="none">
            <a:spAutoFit/>
          </a:bodyPr>
          <a:lstStyle/>
          <a:p>
            <a:r>
              <a:rPr lang="zh-CN" altLang="zh-CN" sz="2400">
                <a:latin typeface="黑体" panose="02010609060101010101" pitchFamily="49" charset="-122"/>
                <a:ea typeface="黑体" panose="02010609060101010101" pitchFamily="49" charset="-122"/>
                <a:cs typeface="Times New Roman" panose="02020603050405020304" pitchFamily="18" charset="0"/>
              </a:rPr>
              <a:t>熄灭</a:t>
            </a:r>
            <a:endParaRPr lang="zh-CN" altLang="en-US" sz="2400"/>
          </a:p>
        </p:txBody>
      </p:sp>
      <p:pic>
        <p:nvPicPr>
          <p:cNvPr id="7" name="tr422.jpg" descr="id:2147490037;FounderCES"/>
          <p:cNvPicPr/>
          <p:nvPr/>
        </p:nvPicPr>
        <p:blipFill>
          <a:blip r:embed="rId2"/>
          <a:stretch>
            <a:fillRect/>
          </a:stretch>
        </p:blipFill>
        <p:spPr>
          <a:xfrm>
            <a:off x="4469665" y="3007717"/>
            <a:ext cx="2376264" cy="176668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961960"/>
                <a:ext cx="11485848" cy="2789290"/>
              </a:xfrm>
            </p:spPr>
            <p:txBody>
              <a:bodyPr/>
              <a:lstStyle/>
              <a:p>
                <a:pPr hangingPunct="0">
                  <a:spcAft>
                    <a:spcPts val="0"/>
                  </a:spcAft>
                </a:pP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的灯丝断开时，相当于将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、电流表和电压表串联在电路中</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由于电压表的电阻很大，根据公式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，电路中的电流会很微弱，所以此时</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不发光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而电压表两端的电压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sub>
                        </m:sSub>
                      </m:den>
                    </m:f>
                  </m:oMath>
                </a14:m>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，由于电压表的电阻很大，所以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大约相等，故此时电压表的示数几乎为电源电压，因此电压表的示数会增大</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961960"/>
                <a:ext cx="11485848" cy="2789290"/>
              </a:xfrm>
              <a:blipFill rotWithShape="1">
                <a:blip r:embed="rId2"/>
                <a:stretch>
                  <a:fillRect l="-2" t="-20" r="1" b="11"/>
                </a:stretch>
              </a:blipFill>
            </p:spPr>
            <p:txBody>
              <a:bodyPr/>
              <a:lstStyle/>
              <a:p>
                <a:r>
                  <a:rPr lang="zh-CN" altLang="en-US">
                    <a:noFill/>
                  </a:rPr>
                  <a:t> </a:t>
                </a:r>
              </a:p>
            </p:txBody>
          </p:sp>
        </mc:Fallback>
      </mc:AlternateContent>
      <p:sp>
        <p:nvSpPr>
          <p:cNvPr id="4" name="矩形 3"/>
          <p:cNvSpPr/>
          <p:nvPr/>
        </p:nvSpPr>
        <p:spPr>
          <a:xfrm>
            <a:off x="4150990" y="5661064"/>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a:t>
            </a:r>
            <a:r>
              <a:rPr lang="zh-CN" altLang="zh-CN" sz="2400" b="0">
                <a:solidFill>
                  <a:srgbClr val="000000"/>
                </a:solidFill>
                <a:latin typeface="宋体" panose="02010600030101010101" pitchFamily="2" charset="-122"/>
                <a:cs typeface="Times New Roman" panose="02020603050405020304" pitchFamily="18" charset="0"/>
              </a:rPr>
              <a:t>第</a:t>
            </a:r>
            <a:r>
              <a:rPr lang="en-US" altLang="zh-CN" sz="2400" b="0">
                <a:solidFill>
                  <a:srgbClr val="000000"/>
                </a:solidFill>
                <a:latin typeface="+mn-lt"/>
                <a:ea typeface="楷体" panose="02010609060101010101" pitchFamily="49" charset="-122"/>
                <a:cs typeface="Times New Roman" panose="02020603050405020304" pitchFamily="18" charset="0"/>
              </a:rPr>
              <a:t>16</a:t>
            </a:r>
            <a:r>
              <a:rPr lang="zh-CN" altLang="zh-CN" sz="2400" b="0">
                <a:solidFill>
                  <a:srgbClr val="000000"/>
                </a:solidFill>
                <a:latin typeface="宋体" panose="02010600030101010101" pitchFamily="2" charset="-122"/>
                <a:cs typeface="Times New Roman" panose="02020603050405020304" pitchFamily="18" charset="0"/>
              </a:rPr>
              <a:t>题</a:t>
            </a:r>
            <a:r>
              <a:rPr lang="zh-CN" altLang="zh-CN" sz="2400" b="0">
                <a:solidFill>
                  <a:srgbClr val="000000"/>
                </a:solidFill>
                <a:cs typeface="Times New Roman" panose="02020603050405020304" pitchFamily="18" charset="0"/>
              </a:rPr>
              <a:t>）</a:t>
            </a:r>
            <a:endParaRPr lang="en-US" altLang="zh-CN" sz="2400" b="0">
              <a:solidFill>
                <a:srgbClr val="000000"/>
              </a:solidFill>
              <a:cs typeface="Times New Roman" panose="02020603050405020304" pitchFamily="18" charset="0"/>
            </a:endParaRPr>
          </a:p>
        </p:txBody>
      </p:sp>
      <p:pic>
        <p:nvPicPr>
          <p:cNvPr id="5" name="tr422.jpg" descr="id:2147490037;FounderCES"/>
          <p:cNvPicPr/>
          <p:nvPr/>
        </p:nvPicPr>
        <p:blipFill>
          <a:blip r:embed="rId3"/>
          <a:stretch>
            <a:fillRect/>
          </a:stretch>
        </p:blipFill>
        <p:spPr>
          <a:xfrm>
            <a:off x="3934966" y="3932872"/>
            <a:ext cx="2324492" cy="1728192"/>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79140"/>
            <a:ext cx="11485848" cy="2862322"/>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如图所示的是生活中使用的电刻笔，用它可以在金属上作画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为说明其工作原理，小明将一张铝箔平铺在玻璃板上，并用导线把铝箔跟恒流电源的负极相连；取一支削尖的短铅笔，笔芯笔尾跟恒流电源正极相连，笔尖在铝箔上写字</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由于笔尖跟铝箔接触处电阻</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楷体" panose="02010609060101010101" pitchFamily="49" charset="-122"/>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楷体" panose="02010609060101010101" pitchFamily="49" charset="-122"/>
                <a:cs typeface="Times New Roman" panose="02020603050405020304" pitchFamily="18" charset="0"/>
              </a:rPr>
              <a:t>“</a:t>
            </a:r>
            <a:r>
              <a:rPr lang="zh-CN" altLang="zh-CN">
                <a:solidFill>
                  <a:srgbClr val="000000"/>
                </a:solidFill>
                <a:latin typeface="楷体" panose="02010609060101010101" pitchFamily="49" charset="-122"/>
                <a:ea typeface="楷体" panose="02010609060101010101" pitchFamily="49" charset="-122"/>
                <a:cs typeface="Times New Roman" panose="02020603050405020304" pitchFamily="18" charset="0"/>
              </a:rPr>
              <a:t>很大</a:t>
            </a:r>
            <a:r>
              <a:rPr lang="en-US" altLang="zh-CN">
                <a:solidFill>
                  <a:srgbClr val="000000"/>
                </a:solidFill>
                <a:latin typeface="楷体" panose="02010609060101010101" pitchFamily="49" charset="-122"/>
                <a:ea typeface="楷体" panose="02010609060101010101" pitchFamily="49" charset="-122"/>
                <a:cs typeface="Times New Roman" panose="02020603050405020304" pitchFamily="18" charset="0"/>
              </a:rPr>
              <a:t>”</a:t>
            </a:r>
            <a:r>
              <a:rPr lang="zh-CN" altLang="zh-CN">
                <a:solidFill>
                  <a:srgbClr val="000000"/>
                </a:solidFill>
                <a:latin typeface="楷体" panose="02010609060101010101" pitchFamily="49" charset="-122"/>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楷体" panose="02010609060101010101" pitchFamily="49" charset="-122"/>
                <a:cs typeface="Times New Roman" panose="02020603050405020304" pitchFamily="18" charset="0"/>
              </a:rPr>
              <a:t>“</a:t>
            </a:r>
            <a:r>
              <a:rPr lang="zh-CN" altLang="zh-CN">
                <a:solidFill>
                  <a:srgbClr val="000000"/>
                </a:solidFill>
                <a:latin typeface="楷体" panose="02010609060101010101" pitchFamily="49" charset="-122"/>
                <a:ea typeface="楷体" panose="02010609060101010101" pitchFamily="49" charset="-122"/>
                <a:cs typeface="Times New Roman" panose="02020603050405020304" pitchFamily="18" charset="0"/>
              </a:rPr>
              <a:t>很小</a:t>
            </a:r>
            <a:r>
              <a:rPr lang="en-US" altLang="zh-CN">
                <a:solidFill>
                  <a:srgbClr val="000000"/>
                </a:solidFill>
                <a:latin typeface="楷体" panose="02010609060101010101" pitchFamily="49" charset="-122"/>
                <a:ea typeface="楷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），导致这里产生的电热</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mn-ea"/>
                <a:cs typeface="Times New Roman" panose="02020603050405020304" pitchFamily="18" charset="0"/>
              </a:rPr>
              <a:t>“</a:t>
            </a:r>
            <a:r>
              <a:rPr lang="zh-CN" altLang="zh-CN">
                <a:solidFill>
                  <a:srgbClr val="000000"/>
                </a:solidFill>
                <a:latin typeface="楷体" panose="02010609060101010101" pitchFamily="49" charset="-122"/>
                <a:ea typeface="楷体" panose="02010609060101010101" pitchFamily="49" charset="-122"/>
                <a:cs typeface="Times New Roman" panose="02020603050405020304" pitchFamily="18" charset="0"/>
              </a:rPr>
              <a:t>很多</a:t>
            </a:r>
            <a:r>
              <a:rPr lang="en-US" altLang="zh-CN">
                <a:solidFill>
                  <a:srgbClr val="000000"/>
                </a:solidFill>
                <a:latin typeface="楷体" panose="02010609060101010101" pitchFamily="49" charset="-122"/>
                <a:ea typeface="楷体" panose="02010609060101010101" pitchFamily="49" charset="-122"/>
                <a:cs typeface="Times New Roman" panose="02020603050405020304" pitchFamily="18" charset="0"/>
              </a:rPr>
              <a:t>”</a:t>
            </a:r>
            <a:r>
              <a:rPr lang="zh-CN" altLang="zh-CN">
                <a:solidFill>
                  <a:srgbClr val="000000"/>
                </a:solidFill>
                <a:latin typeface="楷体" panose="02010609060101010101" pitchFamily="49" charset="-122"/>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楷体" panose="02010609060101010101" pitchFamily="49" charset="-122"/>
                <a:cs typeface="Times New Roman" panose="02020603050405020304" pitchFamily="18" charset="0"/>
              </a:rPr>
              <a:t>“</a:t>
            </a:r>
            <a:r>
              <a:rPr lang="zh-CN" altLang="zh-CN">
                <a:solidFill>
                  <a:srgbClr val="000000"/>
                </a:solidFill>
                <a:latin typeface="楷体" panose="02010609060101010101" pitchFamily="49" charset="-122"/>
                <a:ea typeface="楷体" panose="02010609060101010101" pitchFamily="49" charset="-122"/>
                <a:cs typeface="Times New Roman" panose="02020603050405020304" pitchFamily="18" charset="0"/>
              </a:rPr>
              <a:t>很少</a:t>
            </a:r>
            <a:r>
              <a:rPr lang="en-US" altLang="zh-CN">
                <a:solidFill>
                  <a:srgbClr val="000000"/>
                </a:solidFill>
                <a:latin typeface="楷体" panose="02010609060101010101" pitchFamily="49" charset="-122"/>
                <a:ea typeface="楷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），铝箔熔化而显示字迹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lv135a.jpg" descr="id:2147490044;FounderCES"/>
          <p:cNvPicPr/>
          <p:nvPr/>
        </p:nvPicPr>
        <p:blipFill>
          <a:blip r:embed="rId2"/>
          <a:stretch>
            <a:fillRect/>
          </a:stretch>
        </p:blipFill>
        <p:spPr>
          <a:xfrm>
            <a:off x="9119543" y="3347590"/>
            <a:ext cx="2443629" cy="1610574"/>
          </a:xfrm>
          <a:prstGeom prst="rect">
            <a:avLst/>
          </a:prstGeom>
        </p:spPr>
      </p:pic>
      <p:sp>
        <p:nvSpPr>
          <p:cNvPr id="4" name="矩形 3"/>
          <p:cNvSpPr/>
          <p:nvPr/>
        </p:nvSpPr>
        <p:spPr>
          <a:xfrm>
            <a:off x="9479582" y="4958164"/>
            <a:ext cx="1723549" cy="461665"/>
          </a:xfrm>
          <a:prstGeom prst="rect">
            <a:avLst/>
          </a:prstGeom>
        </p:spPr>
        <p:txBody>
          <a:bodyPr wrap="none">
            <a:spAutoFit/>
          </a:bodyPr>
          <a:lstStyle/>
          <a:p>
            <a:r>
              <a:rPr lang="zh-CN" altLang="zh-CN" sz="2400" b="0">
                <a:solidFill>
                  <a:srgbClr val="000000"/>
                </a:solidFill>
                <a:cs typeface="Times New Roman" panose="02020603050405020304" pitchFamily="18" charset="0"/>
              </a:rPr>
              <a:t>（</a:t>
            </a:r>
            <a:r>
              <a:rPr lang="zh-CN" altLang="zh-CN" sz="2400" b="0">
                <a:solidFill>
                  <a:srgbClr val="000000"/>
                </a:solidFill>
                <a:latin typeface="宋体" panose="02010600030101010101" pitchFamily="2" charset="-122"/>
                <a:cs typeface="Times New Roman" panose="02020603050405020304" pitchFamily="18" charset="0"/>
              </a:rPr>
              <a:t>第</a:t>
            </a:r>
            <a:r>
              <a:rPr lang="en-US" altLang="zh-CN" sz="2400" b="0">
                <a:solidFill>
                  <a:srgbClr val="000000"/>
                </a:solidFill>
                <a:latin typeface="+mn-lt"/>
                <a:ea typeface="楷体" panose="02010609060101010101" pitchFamily="49" charset="-122"/>
              </a:rPr>
              <a:t>17</a:t>
            </a:r>
            <a:r>
              <a:rPr lang="zh-CN" altLang="zh-CN" sz="2400" b="0">
                <a:solidFill>
                  <a:srgbClr val="000000"/>
                </a:solidFill>
                <a:latin typeface="宋体" panose="02010600030101010101" pitchFamily="2" charset="-122"/>
                <a:cs typeface="Times New Roman" panose="02020603050405020304" pitchFamily="18" charset="0"/>
              </a:rPr>
              <a:t>题</a:t>
            </a:r>
            <a:r>
              <a:rPr lang="zh-CN" altLang="zh-CN" sz="2400" b="0">
                <a:solidFill>
                  <a:srgbClr val="000000"/>
                </a:solidFill>
                <a:cs typeface="Times New Roman" panose="02020603050405020304" pitchFamily="18" charset="0"/>
              </a:rPr>
              <a:t>）</a:t>
            </a:r>
            <a:endParaRPr lang="en-US" altLang="zh-CN" sz="2400" b="0">
              <a:solidFill>
                <a:srgbClr val="000000"/>
              </a:solidFill>
              <a:cs typeface="Times New Roman" panose="02020603050405020304" pitchFamily="18" charset="0"/>
            </a:endParaRPr>
          </a:p>
        </p:txBody>
      </p:sp>
      <p:sp>
        <p:nvSpPr>
          <p:cNvPr id="6" name="矩形 5"/>
          <p:cNvSpPr/>
          <p:nvPr/>
        </p:nvSpPr>
        <p:spPr>
          <a:xfrm>
            <a:off x="1962161" y="2688412"/>
            <a:ext cx="803425" cy="461665"/>
          </a:xfrm>
          <a:prstGeom prst="rect">
            <a:avLst/>
          </a:prstGeom>
        </p:spPr>
        <p:txBody>
          <a:bodyPr wrap="none">
            <a:spAutoFit/>
          </a:bodyPr>
          <a:lstStyle/>
          <a:p>
            <a:r>
              <a:rPr lang="zh-CN" altLang="zh-CN" sz="2400">
                <a:latin typeface="黑体" panose="02010609060101010101" pitchFamily="49" charset="-122"/>
                <a:ea typeface="黑体" panose="02010609060101010101" pitchFamily="49" charset="-122"/>
                <a:cs typeface="Times New Roman" panose="02020603050405020304" pitchFamily="18" charset="0"/>
              </a:rPr>
              <a:t>很大</a:t>
            </a:r>
            <a:endParaRPr lang="en-US" altLang="zh-CN" sz="2400">
              <a:latin typeface="黑体" panose="02010609060101010101" pitchFamily="49" charset="-122"/>
              <a:ea typeface="黑体" panose="02010609060101010101" pitchFamily="49" charset="-122"/>
              <a:cs typeface="Times New Roman" panose="02020603050405020304" pitchFamily="18" charset="0"/>
            </a:endParaRPr>
          </a:p>
        </p:txBody>
      </p:sp>
      <p:sp>
        <p:nvSpPr>
          <p:cNvPr id="7" name="矩形 6"/>
          <p:cNvSpPr/>
          <p:nvPr/>
        </p:nvSpPr>
        <p:spPr>
          <a:xfrm>
            <a:off x="10085981" y="2696299"/>
            <a:ext cx="803425" cy="461665"/>
          </a:xfrm>
          <a:prstGeom prst="rect">
            <a:avLst/>
          </a:prstGeom>
        </p:spPr>
        <p:txBody>
          <a:bodyPr wrap="none">
            <a:spAutoFit/>
          </a:bodyPr>
          <a:lstStyle/>
          <a:p>
            <a:r>
              <a:rPr lang="zh-CN" altLang="zh-CN" sz="2400">
                <a:latin typeface="黑体" panose="02010609060101010101" pitchFamily="49" charset="-122"/>
                <a:ea typeface="黑体" panose="02010609060101010101" pitchFamily="49" charset="-122"/>
                <a:cs typeface="Times New Roman" panose="02020603050405020304" pitchFamily="18" charset="0"/>
              </a:rPr>
              <a:t>很多</a:t>
            </a:r>
            <a:endParaRPr lang="en-US" altLang="zh-CN" sz="2400">
              <a:latin typeface="黑体" panose="02010609060101010101" pitchFamily="49" charset="-122"/>
              <a:ea typeface="黑体" panose="02010609060101010101" pitchFamily="49" charset="-122"/>
              <a:cs typeface="Times New Roman" panose="02020603050405020304" pitchFamily="18" charset="0"/>
            </a:endParaRPr>
          </a:p>
        </p:txBody>
      </p:sp>
      <p:sp>
        <p:nvSpPr>
          <p:cNvPr id="8" name="内容占位符 1"/>
          <p:cNvSpPr txBox="1"/>
          <p:nvPr/>
        </p:nvSpPr>
        <p:spPr bwMode="auto">
          <a:xfrm>
            <a:off x="360854" y="3690898"/>
            <a:ext cx="8542664"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笔尖跟铝箔接触处电阻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很大，在电流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与时间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一定时，由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可知，笔尖与铝箔接触处产生的热量很多，铝箔温度升高，由固态熔化为液态而显示字迹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如图甲所示，电源电压恒定，闭合开关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，移动滑动变阻器的滑片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端至</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端时，小灯泡恰好正常发光，两电压表示数随电流表示数变化的</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图像如图乙所示，则电源电压为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，整个电路的最大功率为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3457360" y="4687492"/>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en-US" altLang="zh-CN" sz="2400" b="0">
              <a:solidFill>
                <a:srgbClr val="000000"/>
              </a:solidFill>
              <a:ea typeface="楷体" panose="02010609060101010101" pitchFamily="49" charset="-122"/>
              <a:cs typeface="Times New Roman" panose="02020603050405020304" pitchFamily="18" charset="0"/>
            </a:endParaRPr>
          </a:p>
        </p:txBody>
      </p:sp>
      <p:sp>
        <p:nvSpPr>
          <p:cNvPr id="7" name="矩形 6"/>
          <p:cNvSpPr/>
          <p:nvPr/>
        </p:nvSpPr>
        <p:spPr>
          <a:xfrm>
            <a:off x="6563317" y="4913538"/>
            <a:ext cx="492443" cy="461665"/>
          </a:xfrm>
          <a:prstGeom prst="rect">
            <a:avLst/>
          </a:prstGeom>
        </p:spPr>
        <p:txBody>
          <a:bodyPr wrap="none">
            <a:spAutoFit/>
          </a:bodyPr>
          <a:lstStyle/>
          <a:p>
            <a:r>
              <a:rPr lang="zh-CN" altLang="zh-CN" sz="2400" b="0">
                <a:solidFill>
                  <a:srgbClr val="000000"/>
                </a:solidFill>
                <a:ea typeface="楷体" panose="02010609060101010101" pitchFamily="49" charset="-122"/>
                <a:cs typeface="Times New Roman" panose="02020603050405020304" pitchFamily="18" charset="0"/>
              </a:rPr>
              <a:t>乙</a:t>
            </a:r>
            <a:endParaRPr lang="en-US" altLang="zh-CN" sz="2400" b="0">
              <a:solidFill>
                <a:srgbClr val="000000"/>
              </a:solidFill>
              <a:ea typeface="楷体" panose="02010609060101010101" pitchFamily="49" charset="-122"/>
              <a:cs typeface="Times New Roman" panose="02020603050405020304" pitchFamily="18" charset="0"/>
            </a:endParaRPr>
          </a:p>
        </p:txBody>
      </p:sp>
      <p:sp>
        <p:nvSpPr>
          <p:cNvPr id="8" name="矩形 7"/>
          <p:cNvSpPr/>
          <p:nvPr/>
        </p:nvSpPr>
        <p:spPr>
          <a:xfrm>
            <a:off x="4370203" y="5214827"/>
            <a:ext cx="1723549" cy="461665"/>
          </a:xfrm>
          <a:prstGeom prst="rect">
            <a:avLst/>
          </a:prstGeom>
        </p:spPr>
        <p:txBody>
          <a:bodyPr wrap="none">
            <a:spAutoFit/>
          </a:bodyPr>
          <a:lstStyle/>
          <a:p>
            <a:r>
              <a:rPr lang="zh-CN" altLang="zh-CN" sz="2400" b="0">
                <a:solidFill>
                  <a:srgbClr val="000000"/>
                </a:solidFill>
                <a:latin typeface="宋体" panose="02010600030101010101" pitchFamily="2" charset="-122"/>
                <a:cs typeface="Times New Roman" panose="02020603050405020304" pitchFamily="18" charset="0"/>
              </a:rPr>
              <a:t>（第</a:t>
            </a:r>
            <a:r>
              <a:rPr lang="en-US" altLang="zh-CN" sz="2400" b="0">
                <a:solidFill>
                  <a:srgbClr val="000000"/>
                </a:solidFill>
                <a:latin typeface="+mn-lt"/>
              </a:rPr>
              <a:t>18</a:t>
            </a:r>
            <a:r>
              <a:rPr lang="zh-CN" altLang="zh-CN" sz="2400" b="0">
                <a:solidFill>
                  <a:srgbClr val="000000"/>
                </a:solidFill>
                <a:latin typeface="宋体" panose="02010600030101010101" pitchFamily="2" charset="-122"/>
                <a:cs typeface="Times New Roman" panose="02020603050405020304" pitchFamily="18" charset="0"/>
              </a:rPr>
              <a:t>题）</a:t>
            </a:r>
            <a:endParaRPr lang="en-US" altLang="zh-CN" sz="2400" b="0">
              <a:solidFill>
                <a:srgbClr val="000000"/>
              </a:solidFill>
              <a:latin typeface="宋体" panose="02010600030101010101" pitchFamily="2" charset="-122"/>
              <a:cs typeface="Times New Roman" panose="02020603050405020304" pitchFamily="18" charset="0"/>
            </a:endParaRPr>
          </a:p>
        </p:txBody>
      </p:sp>
      <p:sp>
        <p:nvSpPr>
          <p:cNvPr id="3" name="矩形 2"/>
          <p:cNvSpPr/>
          <p:nvPr/>
        </p:nvSpPr>
        <p:spPr>
          <a:xfrm>
            <a:off x="2616507" y="1934084"/>
            <a:ext cx="495649" cy="461665"/>
          </a:xfrm>
          <a:prstGeom prst="rect">
            <a:avLst/>
          </a:prstGeom>
        </p:spPr>
        <p:txBody>
          <a:bodyPr wrap="none">
            <a:spAutoFit/>
          </a:bodyPr>
          <a:lstStyle/>
          <a:p>
            <a:r>
              <a:rPr lang="en-US" altLang="zh-CN" sz="2400">
                <a:latin typeface="+mn-lt"/>
                <a:ea typeface="黑体" panose="02010609060101010101" pitchFamily="49" charset="-122"/>
              </a:rPr>
              <a:t>12</a:t>
            </a:r>
          </a:p>
        </p:txBody>
      </p:sp>
      <p:sp>
        <p:nvSpPr>
          <p:cNvPr id="9" name="矩形 8"/>
          <p:cNvSpPr/>
          <p:nvPr/>
        </p:nvSpPr>
        <p:spPr>
          <a:xfrm>
            <a:off x="7391350" y="1934083"/>
            <a:ext cx="495649" cy="461665"/>
          </a:xfrm>
          <a:prstGeom prst="rect">
            <a:avLst/>
          </a:prstGeom>
        </p:spPr>
        <p:txBody>
          <a:bodyPr wrap="none">
            <a:spAutoFit/>
          </a:bodyPr>
          <a:lstStyle/>
          <a:p>
            <a:r>
              <a:rPr lang="en-US" altLang="zh-CN" sz="2400">
                <a:latin typeface="+mn-lt"/>
                <a:ea typeface="黑体" panose="02010609060101010101" pitchFamily="49" charset="-122"/>
              </a:rPr>
              <a:t>12</a:t>
            </a:r>
          </a:p>
        </p:txBody>
      </p:sp>
      <p:pic>
        <p:nvPicPr>
          <p:cNvPr id="10" name="cc244.jpg" descr="id:2147490051;FounderCES"/>
          <p:cNvPicPr/>
          <p:nvPr/>
        </p:nvPicPr>
        <p:blipFill>
          <a:blip r:embed="rId2"/>
          <a:stretch>
            <a:fillRect/>
          </a:stretch>
        </p:blipFill>
        <p:spPr>
          <a:xfrm>
            <a:off x="2422798" y="2994231"/>
            <a:ext cx="2288524" cy="1682318"/>
          </a:xfrm>
          <a:prstGeom prst="rect">
            <a:avLst/>
          </a:prstGeom>
        </p:spPr>
      </p:pic>
      <p:pic>
        <p:nvPicPr>
          <p:cNvPr id="11" name="cc245.jpg" descr="id:2147490058;FounderCES"/>
          <p:cNvPicPr/>
          <p:nvPr/>
        </p:nvPicPr>
        <p:blipFill>
          <a:blip r:embed="rId3"/>
          <a:stretch>
            <a:fillRect/>
          </a:stretch>
        </p:blipFill>
        <p:spPr>
          <a:xfrm>
            <a:off x="5642561" y="2706712"/>
            <a:ext cx="2333956" cy="216131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9"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由题图甲可知，灯泡与滑动变阻器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串联，电流表测电路中电流，电压表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两端电压，电压表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测滑动变阻器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点滑到</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点的过程中，滑动变阻器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连入电路的电阻变小，电路中的电流变大；根据串联分压原理可知，滑动变阻器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两端的电压变小；由于电源电压不变，则灯泡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两端的电压变大；所以，如答图所示，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为电压表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示数随电流表示数变化的</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a:t>
            </a:r>
            <a:endParaRPr lang="en-US" altLang="zh-CN"/>
          </a:p>
        </p:txBody>
      </p:sp>
      <p:sp>
        <p:nvSpPr>
          <p:cNvPr id="3" name="矩形 2"/>
          <p:cNvSpPr/>
          <p:nvPr/>
        </p:nvSpPr>
        <p:spPr>
          <a:xfrm>
            <a:off x="3477957" y="5599077"/>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en-US" altLang="zh-CN" sz="2400" b="0">
              <a:solidFill>
                <a:srgbClr val="000000"/>
              </a:solidFill>
              <a:ea typeface="楷体" panose="02010609060101010101" pitchFamily="49" charset="-122"/>
              <a:cs typeface="Times New Roman" panose="02020603050405020304" pitchFamily="18" charset="0"/>
            </a:endParaRPr>
          </a:p>
        </p:txBody>
      </p:sp>
      <p:sp>
        <p:nvSpPr>
          <p:cNvPr id="4" name="矩形 3"/>
          <p:cNvSpPr/>
          <p:nvPr/>
        </p:nvSpPr>
        <p:spPr>
          <a:xfrm>
            <a:off x="6583914" y="5825123"/>
            <a:ext cx="492443" cy="461665"/>
          </a:xfrm>
          <a:prstGeom prst="rect">
            <a:avLst/>
          </a:prstGeom>
        </p:spPr>
        <p:txBody>
          <a:bodyPr wrap="none">
            <a:spAutoFit/>
          </a:bodyPr>
          <a:lstStyle/>
          <a:p>
            <a:r>
              <a:rPr lang="zh-CN" altLang="zh-CN" sz="2400" b="0">
                <a:solidFill>
                  <a:srgbClr val="000000"/>
                </a:solidFill>
                <a:ea typeface="楷体" panose="02010609060101010101" pitchFamily="49" charset="-122"/>
                <a:cs typeface="Times New Roman" panose="02020603050405020304" pitchFamily="18" charset="0"/>
              </a:rPr>
              <a:t>乙</a:t>
            </a:r>
            <a:endParaRPr lang="en-US" altLang="zh-CN" sz="2400" b="0">
              <a:solidFill>
                <a:srgbClr val="000000"/>
              </a:solidFill>
              <a:ea typeface="楷体" panose="02010609060101010101" pitchFamily="49" charset="-122"/>
              <a:cs typeface="Times New Roman" panose="02020603050405020304" pitchFamily="18" charset="0"/>
            </a:endParaRPr>
          </a:p>
        </p:txBody>
      </p:sp>
      <p:sp>
        <p:nvSpPr>
          <p:cNvPr id="5" name="矩形 4"/>
          <p:cNvSpPr/>
          <p:nvPr/>
        </p:nvSpPr>
        <p:spPr>
          <a:xfrm>
            <a:off x="4390800" y="6126412"/>
            <a:ext cx="1723549" cy="461665"/>
          </a:xfrm>
          <a:prstGeom prst="rect">
            <a:avLst/>
          </a:prstGeom>
        </p:spPr>
        <p:txBody>
          <a:bodyPr wrap="none">
            <a:spAutoFit/>
          </a:bodyPr>
          <a:lstStyle/>
          <a:p>
            <a:r>
              <a:rPr lang="zh-CN" altLang="zh-CN" sz="2400" b="0">
                <a:solidFill>
                  <a:srgbClr val="000000"/>
                </a:solidFill>
                <a:latin typeface="宋体" panose="02010600030101010101" pitchFamily="2" charset="-122"/>
                <a:cs typeface="Times New Roman" panose="02020603050405020304" pitchFamily="18" charset="0"/>
              </a:rPr>
              <a:t>（第</a:t>
            </a:r>
            <a:r>
              <a:rPr lang="en-US" altLang="zh-CN" sz="2400" b="0">
                <a:solidFill>
                  <a:srgbClr val="000000"/>
                </a:solidFill>
                <a:latin typeface="+mn-lt"/>
              </a:rPr>
              <a:t>18</a:t>
            </a:r>
            <a:r>
              <a:rPr lang="zh-CN" altLang="zh-CN" sz="2400" b="0">
                <a:solidFill>
                  <a:srgbClr val="000000"/>
                </a:solidFill>
                <a:latin typeface="宋体" panose="02010600030101010101" pitchFamily="2" charset="-122"/>
                <a:cs typeface="Times New Roman" panose="02020603050405020304" pitchFamily="18" charset="0"/>
              </a:rPr>
              <a:t>题）</a:t>
            </a:r>
            <a:endParaRPr lang="en-US" altLang="zh-CN" sz="2400" b="0">
              <a:solidFill>
                <a:srgbClr val="000000"/>
              </a:solidFill>
              <a:latin typeface="宋体" panose="02010600030101010101" pitchFamily="2" charset="-122"/>
              <a:cs typeface="Times New Roman" panose="02020603050405020304" pitchFamily="18" charset="0"/>
            </a:endParaRPr>
          </a:p>
        </p:txBody>
      </p:sp>
      <p:pic>
        <p:nvPicPr>
          <p:cNvPr id="6" name="cc244.jpg" descr="id:2147490051;FounderCES"/>
          <p:cNvPicPr/>
          <p:nvPr/>
        </p:nvPicPr>
        <p:blipFill>
          <a:blip r:embed="rId2"/>
          <a:stretch>
            <a:fillRect/>
          </a:stretch>
        </p:blipFill>
        <p:spPr>
          <a:xfrm>
            <a:off x="2726096" y="4131677"/>
            <a:ext cx="1996163" cy="1467400"/>
          </a:xfrm>
          <a:prstGeom prst="rect">
            <a:avLst/>
          </a:prstGeom>
        </p:spPr>
      </p:pic>
      <p:pic>
        <p:nvPicPr>
          <p:cNvPr id="8" name="图片 7"/>
          <p:cNvPicPr>
            <a:picLocks noChangeAspect="1"/>
          </p:cNvPicPr>
          <p:nvPr/>
        </p:nvPicPr>
        <p:blipFill>
          <a:blip r:embed="rId3"/>
          <a:stretch>
            <a:fillRect/>
          </a:stretch>
        </p:blipFill>
        <p:spPr>
          <a:xfrm>
            <a:off x="5519420" y="3572510"/>
            <a:ext cx="2800350" cy="2343150"/>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为电压表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示数随电流表示数变化的</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图像；由题图甲可知，滑片在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点时滑动变阻器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连入电路的电阻为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，此时电压表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示数最大，电压表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测量电源电压，所以由题图乙可知，电源电压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；已知滑动变阻器的滑片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端时，小灯泡恰好正常发光，由题图乙可知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，此时电路中的电流最大，则整个电路的最大功率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a:p>
        </p:txBody>
      </p:sp>
      <p:sp>
        <p:nvSpPr>
          <p:cNvPr id="8" name="矩形 7"/>
          <p:cNvSpPr/>
          <p:nvPr/>
        </p:nvSpPr>
        <p:spPr>
          <a:xfrm>
            <a:off x="3477957" y="5599077"/>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en-US" altLang="zh-CN" sz="2400" b="0">
              <a:solidFill>
                <a:srgbClr val="000000"/>
              </a:solidFill>
              <a:ea typeface="楷体" panose="02010609060101010101" pitchFamily="49" charset="-122"/>
              <a:cs typeface="Times New Roman" panose="02020603050405020304" pitchFamily="18" charset="0"/>
            </a:endParaRPr>
          </a:p>
        </p:txBody>
      </p:sp>
      <p:sp>
        <p:nvSpPr>
          <p:cNvPr id="9" name="矩形 8"/>
          <p:cNvSpPr/>
          <p:nvPr/>
        </p:nvSpPr>
        <p:spPr>
          <a:xfrm>
            <a:off x="6583914" y="5825123"/>
            <a:ext cx="492443" cy="461665"/>
          </a:xfrm>
          <a:prstGeom prst="rect">
            <a:avLst/>
          </a:prstGeom>
        </p:spPr>
        <p:txBody>
          <a:bodyPr wrap="none">
            <a:spAutoFit/>
          </a:bodyPr>
          <a:lstStyle/>
          <a:p>
            <a:r>
              <a:rPr lang="zh-CN" altLang="zh-CN" sz="2400" b="0">
                <a:solidFill>
                  <a:srgbClr val="000000"/>
                </a:solidFill>
                <a:ea typeface="楷体" panose="02010609060101010101" pitchFamily="49" charset="-122"/>
                <a:cs typeface="Times New Roman" panose="02020603050405020304" pitchFamily="18" charset="0"/>
              </a:rPr>
              <a:t>乙</a:t>
            </a:r>
            <a:endParaRPr lang="en-US" altLang="zh-CN" sz="2400" b="0">
              <a:solidFill>
                <a:srgbClr val="000000"/>
              </a:solidFill>
              <a:ea typeface="楷体" panose="02010609060101010101" pitchFamily="49" charset="-122"/>
              <a:cs typeface="Times New Roman" panose="02020603050405020304" pitchFamily="18" charset="0"/>
            </a:endParaRPr>
          </a:p>
        </p:txBody>
      </p:sp>
      <p:sp>
        <p:nvSpPr>
          <p:cNvPr id="10" name="矩形 9"/>
          <p:cNvSpPr/>
          <p:nvPr/>
        </p:nvSpPr>
        <p:spPr>
          <a:xfrm>
            <a:off x="4390800" y="6126412"/>
            <a:ext cx="1723549" cy="461665"/>
          </a:xfrm>
          <a:prstGeom prst="rect">
            <a:avLst/>
          </a:prstGeom>
        </p:spPr>
        <p:txBody>
          <a:bodyPr wrap="none">
            <a:spAutoFit/>
          </a:bodyPr>
          <a:lstStyle/>
          <a:p>
            <a:r>
              <a:rPr lang="zh-CN" altLang="zh-CN" sz="2400" b="0">
                <a:solidFill>
                  <a:srgbClr val="000000"/>
                </a:solidFill>
                <a:latin typeface="宋体" panose="02010600030101010101" pitchFamily="2" charset="-122"/>
                <a:cs typeface="Times New Roman" panose="02020603050405020304" pitchFamily="18" charset="0"/>
              </a:rPr>
              <a:t>（第</a:t>
            </a:r>
            <a:r>
              <a:rPr lang="en-US" altLang="zh-CN" sz="2400" b="0">
                <a:solidFill>
                  <a:srgbClr val="000000"/>
                </a:solidFill>
                <a:latin typeface="+mn-lt"/>
              </a:rPr>
              <a:t>18</a:t>
            </a:r>
            <a:r>
              <a:rPr lang="zh-CN" altLang="zh-CN" sz="2400" b="0">
                <a:solidFill>
                  <a:srgbClr val="000000"/>
                </a:solidFill>
                <a:latin typeface="宋体" panose="02010600030101010101" pitchFamily="2" charset="-122"/>
                <a:cs typeface="Times New Roman" panose="02020603050405020304" pitchFamily="18" charset="0"/>
              </a:rPr>
              <a:t>题）</a:t>
            </a:r>
            <a:endParaRPr lang="en-US" altLang="zh-CN" sz="2400" b="0">
              <a:solidFill>
                <a:srgbClr val="000000"/>
              </a:solidFill>
              <a:latin typeface="宋体" panose="02010600030101010101" pitchFamily="2" charset="-122"/>
              <a:cs typeface="Times New Roman" panose="02020603050405020304" pitchFamily="18" charset="0"/>
            </a:endParaRPr>
          </a:p>
        </p:txBody>
      </p:sp>
      <p:pic>
        <p:nvPicPr>
          <p:cNvPr id="11" name="cc244.jpg" descr="id:2147490051;FounderCES"/>
          <p:cNvPicPr/>
          <p:nvPr/>
        </p:nvPicPr>
        <p:blipFill>
          <a:blip r:embed="rId2"/>
          <a:stretch>
            <a:fillRect/>
          </a:stretch>
        </p:blipFill>
        <p:spPr>
          <a:xfrm>
            <a:off x="2726096" y="4131677"/>
            <a:ext cx="1996163" cy="1467400"/>
          </a:xfrm>
          <a:prstGeom prst="rect">
            <a:avLst/>
          </a:prstGeom>
        </p:spPr>
      </p:pic>
      <p:pic>
        <p:nvPicPr>
          <p:cNvPr id="12" name="图片 11"/>
          <p:cNvPicPr>
            <a:picLocks noChangeAspect="1"/>
          </p:cNvPicPr>
          <p:nvPr/>
        </p:nvPicPr>
        <p:blipFill>
          <a:blip r:embed="rId3"/>
          <a:stretch>
            <a:fillRect/>
          </a:stretch>
        </p:blipFill>
        <p:spPr>
          <a:xfrm>
            <a:off x="5519420" y="3572510"/>
            <a:ext cx="2800350" cy="2343150"/>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34566" y="908720"/>
            <a:ext cx="11485848" cy="2308324"/>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某商场有甲、乙两种容积相同的电热水壶，甲标有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220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800 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的字样，乙标有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220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1 500 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的字样，若家庭电路的电压是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220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，室内插座的额定电流是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，用该插座给电热水壶供电，从安全用电的角度考虑，应选购</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）电热水壶，选择的理由是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199662" y="1959962"/>
            <a:ext cx="494046" cy="576248"/>
          </a:xfrm>
          <a:prstGeom prst="rect">
            <a:avLst/>
          </a:prstGeom>
        </p:spPr>
        <p:txBody>
          <a:bodyPr wrap="none">
            <a:spAutoFit/>
          </a:bodyPr>
          <a:lstStyle/>
          <a:p>
            <a:pPr algn="just">
              <a:lnSpc>
                <a:spcPct val="150000"/>
              </a:lnSpc>
              <a:spcAft>
                <a:spcPts val="0"/>
              </a:spcAft>
            </a:pPr>
            <a:r>
              <a:rPr lang="zh-CN" altLang="zh-CN" sz="2400">
                <a:latin typeface="黑体" panose="02010609060101010101" pitchFamily="49" charset="-122"/>
                <a:ea typeface="黑体" panose="02010609060101010101" pitchFamily="49" charset="-122"/>
                <a:cs typeface="Times New Roman" panose="02020603050405020304" pitchFamily="18" charset="0"/>
              </a:rPr>
              <a:t>甲</a:t>
            </a:r>
            <a:endParaRPr lang="zh-CN" altLang="zh-CN" sz="900">
              <a:solidFill>
                <a:srgbClr val="000000"/>
              </a:solidFill>
              <a:cs typeface="Times New Roman" panose="02020603050405020304" pitchFamily="18" charset="0"/>
            </a:endParaRPr>
          </a:p>
        </p:txBody>
      </p:sp>
      <p:sp>
        <p:nvSpPr>
          <p:cNvPr id="4" name="矩形 3"/>
          <p:cNvSpPr/>
          <p:nvPr/>
        </p:nvSpPr>
        <p:spPr>
          <a:xfrm>
            <a:off x="6302140" y="2500300"/>
            <a:ext cx="4986268" cy="646331"/>
          </a:xfrm>
          <a:prstGeom prst="rect">
            <a:avLst/>
          </a:prstGeom>
        </p:spPr>
        <p:txBody>
          <a:bodyPr wrap="square">
            <a:spAutoFit/>
          </a:bodyPr>
          <a:lstStyle/>
          <a:p>
            <a:pPr algn="just">
              <a:lnSpc>
                <a:spcPct val="150000"/>
              </a:lnSpc>
              <a:spcAft>
                <a:spcPts val="0"/>
              </a:spcAft>
            </a:pPr>
            <a:r>
              <a:rPr lang="zh-CN" altLang="zh-CN" sz="2400">
                <a:latin typeface="黑体" panose="02010609060101010101" pitchFamily="49" charset="-122"/>
                <a:ea typeface="黑体" panose="02010609060101010101" pitchFamily="49" charset="-122"/>
                <a:cs typeface="Times New Roman" panose="02020603050405020304" pitchFamily="18" charset="0"/>
              </a:rPr>
              <a:t>乙的额定电流大于插座的额定电流</a:t>
            </a:r>
            <a:endParaRPr lang="en-US" altLang="zh-CN" sz="2400">
              <a:latin typeface="黑体" panose="02010609060101010101" pitchFamily="49" charset="-122"/>
              <a:ea typeface="黑体" panose="02010609060101010101" pitchFamily="49"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5" name="内容占位符 1"/>
              <p:cNvSpPr txBox="1"/>
              <p:nvPr/>
            </p:nvSpPr>
            <p:spPr bwMode="auto">
              <a:xfrm>
                <a:off x="360854" y="3060474"/>
                <a:ext cx="11485848" cy="2347246"/>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甲的额定电流为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0"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m:t>P</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甲</m:t>
                        </m:r>
                      </m:num>
                      <m:den>
                        <m:r>
                          <m:rPr>
                            <m:nor/>
                          </m:rPr>
                          <a:rPr lang="en-US" altLang="zh-CN" b="0"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m:t>U</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甲</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800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W</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220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den>
                    </m:f>
                  </m:oMath>
                </a14:m>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，乙的额定电流为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0"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m:t>P</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乙</m:t>
                        </m:r>
                      </m:num>
                      <m:den>
                        <m:r>
                          <m:rPr>
                            <m:nor/>
                          </m:rPr>
                          <a:rPr lang="en-US" altLang="zh-CN" b="0"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m:t>U</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乙</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500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W</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220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den>
                    </m:f>
                  </m:oMath>
                </a14:m>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，室内插座的额定电流是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，乙的额定电流大于插座的额定电流，甲的额定电流小于插座的额定电流，所以应该选用甲电热水壶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1"/>
              <p:cNvSpPr txBox="1">
                <a:spLocks noRot="1" noChangeAspect="1" noMove="1" noResize="1" noEditPoints="1" noAdjustHandles="1" noChangeArrowheads="1" noChangeShapeType="1" noTextEdit="1"/>
              </p:cNvSpPr>
              <p:nvPr/>
            </p:nvSpPr>
            <p:spPr bwMode="auto">
              <a:xfrm>
                <a:off x="360854" y="3060474"/>
                <a:ext cx="11485848" cy="2347246"/>
              </a:xfrm>
              <a:prstGeom prst="rect">
                <a:avLst/>
              </a:prstGeom>
              <a:blipFill rotWithShape="1">
                <a:blip r:embed="rId2"/>
                <a:stretch>
                  <a:fillRect l="-2" t="-17" r="1" b="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18433"/>
            <a:ext cx="11485848" cy="2792239"/>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如图所示的电路中，不计温度对灯丝电阻的影响，电源电压保持不变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时，闭合开关，灯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均能正常发光；断开开关，在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间换接入一个</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后，再闭合开关，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的亮度变</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亮</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暗</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消耗的实际功率</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大于</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小于</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等于</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82.jpg" descr="id:2147490065;FounderCES"/>
          <p:cNvPicPr/>
          <p:nvPr/>
        </p:nvPicPr>
        <p:blipFill>
          <a:blip r:embed="rId2"/>
          <a:stretch>
            <a:fillRect/>
          </a:stretch>
        </p:blipFill>
        <p:spPr>
          <a:xfrm>
            <a:off x="4439022" y="3513281"/>
            <a:ext cx="2326217" cy="1296144"/>
          </a:xfrm>
          <a:prstGeom prst="rect">
            <a:avLst/>
          </a:prstGeom>
        </p:spPr>
      </p:pic>
      <p:sp>
        <p:nvSpPr>
          <p:cNvPr id="4" name="矩形 3"/>
          <p:cNvSpPr/>
          <p:nvPr/>
        </p:nvSpPr>
        <p:spPr>
          <a:xfrm>
            <a:off x="4740355" y="4724960"/>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latin typeface="+mn-ea"/>
                <a:ea typeface="+mn-ea"/>
                <a:cs typeface="Times New Roman" panose="02020603050405020304" pitchFamily="18" charset="0"/>
              </a:rPr>
              <a:t>（第</a:t>
            </a:r>
            <a:r>
              <a:rPr lang="en-US" altLang="zh-CN" sz="2400" b="0">
                <a:solidFill>
                  <a:srgbClr val="000000"/>
                </a:solidFill>
                <a:latin typeface="+mn-lt"/>
                <a:ea typeface="+mn-ea"/>
                <a:cs typeface="Times New Roman" panose="02020603050405020304" pitchFamily="18" charset="0"/>
              </a:rPr>
              <a:t>20</a:t>
            </a:r>
            <a:r>
              <a:rPr lang="zh-CN" altLang="zh-CN" sz="2400" b="0">
                <a:solidFill>
                  <a:srgbClr val="000000"/>
                </a:solidFill>
                <a:latin typeface="+mn-ea"/>
                <a:ea typeface="+mn-ea"/>
                <a:cs typeface="Times New Roman" panose="02020603050405020304" pitchFamily="18" charset="0"/>
              </a:rPr>
              <a:t>题）</a:t>
            </a:r>
            <a:endParaRPr lang="en-US" altLang="zh-CN" sz="2400" b="0">
              <a:solidFill>
                <a:srgbClr val="000000"/>
              </a:solidFill>
              <a:latin typeface="+mn-ea"/>
              <a:ea typeface="+mn-ea"/>
              <a:cs typeface="Times New Roman" panose="02020603050405020304" pitchFamily="18" charset="0"/>
            </a:endParaRPr>
          </a:p>
        </p:txBody>
      </p:sp>
      <p:sp>
        <p:nvSpPr>
          <p:cNvPr id="5" name="矩形 4"/>
          <p:cNvSpPr/>
          <p:nvPr/>
        </p:nvSpPr>
        <p:spPr>
          <a:xfrm>
            <a:off x="10199662" y="2283719"/>
            <a:ext cx="494046" cy="461665"/>
          </a:xfrm>
          <a:prstGeom prst="rect">
            <a:avLst/>
          </a:prstGeom>
        </p:spPr>
        <p:txBody>
          <a:bodyPr wrap="none">
            <a:spAutoFit/>
          </a:bodyPr>
          <a:lstStyle/>
          <a:p>
            <a:r>
              <a:rPr lang="zh-CN" altLang="zh-CN" sz="2400">
                <a:latin typeface="黑体" panose="02010609060101010101" pitchFamily="49" charset="-122"/>
                <a:ea typeface="黑体" panose="02010609060101010101" pitchFamily="49" charset="-122"/>
                <a:cs typeface="Times New Roman" panose="02020603050405020304" pitchFamily="18" charset="0"/>
              </a:rPr>
              <a:t>亮</a:t>
            </a:r>
            <a:endParaRPr lang="en-US" altLang="zh-CN" sz="2400">
              <a:latin typeface="黑体" panose="02010609060101010101" pitchFamily="49" charset="-122"/>
              <a:ea typeface="黑体" panose="02010609060101010101" pitchFamily="49" charset="-122"/>
              <a:cs typeface="Times New Roman" panose="02020603050405020304" pitchFamily="18" charset="0"/>
            </a:endParaRPr>
          </a:p>
        </p:txBody>
      </p:sp>
      <p:sp>
        <p:nvSpPr>
          <p:cNvPr id="6" name="矩形 5"/>
          <p:cNvSpPr/>
          <p:nvPr/>
        </p:nvSpPr>
        <p:spPr>
          <a:xfrm>
            <a:off x="5748884" y="2822079"/>
            <a:ext cx="803425" cy="461665"/>
          </a:xfrm>
          <a:prstGeom prst="rect">
            <a:avLst/>
          </a:prstGeom>
        </p:spPr>
        <p:txBody>
          <a:bodyPr wrap="none">
            <a:spAutoFit/>
          </a:bodyPr>
          <a:lstStyle/>
          <a:p>
            <a:r>
              <a:rPr lang="zh-CN" altLang="zh-CN" sz="2400">
                <a:latin typeface="黑体" panose="02010609060101010101" pitchFamily="49" charset="-122"/>
                <a:ea typeface="黑体" panose="02010609060101010101" pitchFamily="49" charset="-122"/>
                <a:cs typeface="Times New Roman" panose="02020603050405020304" pitchFamily="18" charset="0"/>
              </a:rPr>
              <a:t>小于</a:t>
            </a:r>
            <a:endParaRPr lang="en-US" altLang="zh-CN" sz="2400">
              <a:latin typeface="黑体" panose="02010609060101010101" pitchFamily="49" charset="-122"/>
              <a:ea typeface="黑体" panose="02010609060101010101" pitchFamily="49"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8882"/>
            <a:ext cx="11485848" cy="3970318"/>
          </a:xfrm>
        </p:spPr>
        <p:txBody>
          <a:bodyPr/>
          <a:lstStyle/>
          <a:p>
            <a:pPr algn="l"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临沂蒙阴县二模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）石墨烯散热膜凭借其优异的导热性能及柔韧性将在电子产品上得到广泛应用</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小明研究了爸爸的手机，得到下列关于内能的说法，正确的是（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在温度为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的室外时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手机内能为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石墨烯散热膜在温度降低的过程中需要吸收热量</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热量可能从内能大的物体向内能小的物体传递</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带着手机跑步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跑得越快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内能越大</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64500" y="2467018"/>
            <a:ext cx="407484" cy="461665"/>
          </a:xfrm>
          <a:prstGeom prst="rect">
            <a:avLst/>
          </a:prstGeom>
        </p:spPr>
        <p:txBody>
          <a:bodyPr wrap="none">
            <a:spAutoFit/>
          </a:bodyPr>
          <a:lstStyle/>
          <a:p>
            <a:r>
              <a:rPr lang="en-US" altLang="zh-CN" sz="2400" dirty="0"/>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545377"/>
              </a:xfrm>
            </p:spPr>
            <p:txBody>
              <a:bodyPr/>
              <a:lstStyle/>
              <a:p>
                <a:pPr hangingPunct="0">
                  <a:spcAft>
                    <a:spcPts val="0"/>
                  </a:spcAft>
                </a:pP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根据公式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𝑃</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可知，当电压相同时，电功率越大，电阻越小，所以灯泡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的电阻小于灯泡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的电阻；改接后，电路总电阻变小，根据欧姆定律可知，电路电流变大，根据公式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的实际功率变大，亮度变亮；灯泡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两端的电压变大，灯泡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两端的电压将小于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，所以实际功率小于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2545377"/>
              </a:xfrm>
              <a:blipFill rotWithShape="1">
                <a:blip r:embed="rId2"/>
                <a:stretch>
                  <a:fillRect l="-2" t="-25" r="1" b="-1835"/>
                </a:stretch>
              </a:blipFill>
            </p:spPr>
            <p:txBody>
              <a:bodyPr/>
              <a:lstStyle/>
              <a:p>
                <a:r>
                  <a:rPr lang="zh-CN" altLang="en-US">
                    <a:noFill/>
                  </a:rPr>
                  <a:t> </a:t>
                </a:r>
              </a:p>
            </p:txBody>
          </p:sp>
        </mc:Fallback>
      </mc:AlternateContent>
      <p:pic>
        <p:nvPicPr>
          <p:cNvPr id="3" name="gyc482.jpg" descr="id:2147490065;FounderCES"/>
          <p:cNvPicPr/>
          <p:nvPr/>
        </p:nvPicPr>
        <p:blipFill>
          <a:blip r:embed="rId3"/>
          <a:stretch>
            <a:fillRect/>
          </a:stretch>
        </p:blipFill>
        <p:spPr>
          <a:xfrm>
            <a:off x="4439022" y="3513281"/>
            <a:ext cx="2326217" cy="1296144"/>
          </a:xfrm>
          <a:prstGeom prst="rect">
            <a:avLst/>
          </a:prstGeom>
        </p:spPr>
      </p:pic>
      <p:sp>
        <p:nvSpPr>
          <p:cNvPr id="4" name="矩形 3"/>
          <p:cNvSpPr/>
          <p:nvPr/>
        </p:nvSpPr>
        <p:spPr>
          <a:xfrm>
            <a:off x="4740355" y="4724960"/>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latin typeface="+mn-ea"/>
                <a:ea typeface="+mn-ea"/>
                <a:cs typeface="Times New Roman" panose="02020603050405020304" pitchFamily="18" charset="0"/>
              </a:rPr>
              <a:t>（第</a:t>
            </a:r>
            <a:r>
              <a:rPr lang="en-US" altLang="zh-CN" sz="2400" b="0">
                <a:solidFill>
                  <a:srgbClr val="000000"/>
                </a:solidFill>
                <a:latin typeface="+mn-lt"/>
                <a:ea typeface="+mn-ea"/>
                <a:cs typeface="Times New Roman" panose="02020603050405020304" pitchFamily="18" charset="0"/>
              </a:rPr>
              <a:t>20</a:t>
            </a:r>
            <a:r>
              <a:rPr lang="zh-CN" altLang="zh-CN" sz="2400" b="0">
                <a:solidFill>
                  <a:srgbClr val="000000"/>
                </a:solidFill>
                <a:latin typeface="+mn-ea"/>
                <a:ea typeface="+mn-ea"/>
                <a:cs typeface="Times New Roman" panose="02020603050405020304" pitchFamily="18" charset="0"/>
              </a:rPr>
              <a:t>题）</a:t>
            </a:r>
            <a:endParaRPr lang="en-US" altLang="zh-CN" sz="2400" b="0">
              <a:solidFill>
                <a:srgbClr val="000000"/>
              </a:solidFill>
              <a:latin typeface="+mn-ea"/>
              <a:ea typeface="+mn-ea"/>
              <a:cs typeface="Times New Roman" panose="02020603050405020304" pitchFamily="18"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548680"/>
            <a:ext cx="11485848" cy="2308324"/>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 实验探究题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）小明和小华一起进行了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不同物质吸热升温的现象</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不同燃料燃烧放热能力</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两项探究，他们设计的两组实验装置如下，忽略热量的散失且燃料燃烧时均匀放热</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83.jpg" descr="id:2147490072;FounderCES"/>
          <p:cNvPicPr/>
          <p:nvPr/>
        </p:nvPicPr>
        <p:blipFill>
          <a:blip r:embed="rId2"/>
          <a:stretch>
            <a:fillRect/>
          </a:stretch>
        </p:blipFill>
        <p:spPr>
          <a:xfrm>
            <a:off x="2072158" y="2398853"/>
            <a:ext cx="2504990" cy="1726766"/>
          </a:xfrm>
          <a:prstGeom prst="rect">
            <a:avLst/>
          </a:prstGeom>
        </p:spPr>
      </p:pic>
      <p:sp>
        <p:nvSpPr>
          <p:cNvPr id="4" name="矩形 3"/>
          <p:cNvSpPr/>
          <p:nvPr/>
        </p:nvSpPr>
        <p:spPr>
          <a:xfrm>
            <a:off x="89875" y="5012992"/>
            <a:ext cx="12123663" cy="576248"/>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）探究</a:t>
            </a:r>
            <a:r>
              <a:rPr lang="en-US" altLang="zh-CN" sz="2400" b="0">
                <a:solidFill>
                  <a:srgbClr val="000000"/>
                </a:solidFill>
                <a:latin typeface="宋体" panose="02010600030101010101" pitchFamily="2" charset="-122"/>
                <a:cs typeface="Times New Roman" panose="02020603050405020304" pitchFamily="18" charset="0"/>
              </a:rPr>
              <a:t>“</a:t>
            </a:r>
            <a:r>
              <a:rPr lang="zh-CN" altLang="zh-CN" sz="2400" b="0">
                <a:solidFill>
                  <a:srgbClr val="000000"/>
                </a:solidFill>
                <a:cs typeface="Times New Roman" panose="02020603050405020304" pitchFamily="18" charset="0"/>
              </a:rPr>
              <a:t>不同燃料燃烧放热能力</a:t>
            </a:r>
            <a:r>
              <a:rPr lang="en-US" altLang="zh-CN" sz="2400" b="0">
                <a:solidFill>
                  <a:srgbClr val="000000"/>
                </a:solidFill>
                <a:latin typeface="宋体" panose="02010600030101010101" pitchFamily="2" charset="-122"/>
                <a:cs typeface="Times New Roman" panose="02020603050405020304" pitchFamily="18" charset="0"/>
              </a:rPr>
              <a:t>”</a:t>
            </a:r>
            <a:r>
              <a:rPr lang="zh-CN" altLang="zh-CN" sz="2400" b="0">
                <a:solidFill>
                  <a:srgbClr val="000000"/>
                </a:solidFill>
                <a:cs typeface="Times New Roman" panose="02020603050405020304" pitchFamily="18" charset="0"/>
              </a:rPr>
              <a:t>应选用</a:t>
            </a:r>
            <a:r>
              <a:rPr lang="zh-CN" altLang="zh-CN" sz="2400" b="0" u="sng">
                <a:solidFill>
                  <a:srgbClr val="000000"/>
                </a:solidFill>
                <a:uFill>
                  <a:solidFill>
                    <a:srgbClr val="000000"/>
                  </a:solidFill>
                </a:uFill>
                <a:cs typeface="Times New Roman" panose="02020603050405020304" pitchFamily="18" charset="0"/>
              </a:rPr>
              <a:t>　　　　</a:t>
            </a:r>
            <a:r>
              <a:rPr lang="zh-CN" altLang="zh-CN" sz="2400" b="0">
                <a:solidFill>
                  <a:srgbClr val="000000"/>
                </a:solidFill>
                <a:cs typeface="Times New Roman" panose="02020603050405020304" pitchFamily="18" charset="0"/>
              </a:rPr>
              <a:t>（</a:t>
            </a:r>
            <a:r>
              <a:rPr lang="zh-CN" altLang="zh-CN" sz="2400" b="0">
                <a:solidFill>
                  <a:srgbClr val="000000"/>
                </a:solidFill>
                <a:ea typeface="楷体" panose="02010609060101010101" pitchFamily="49" charset="-122"/>
                <a:cs typeface="Times New Roman" panose="02020603050405020304" pitchFamily="18" charset="0"/>
              </a:rPr>
              <a:t>填</a:t>
            </a:r>
            <a:r>
              <a:rPr lang="en-US" altLang="zh-CN" sz="2400" b="0">
                <a:solidFill>
                  <a:srgbClr val="000000"/>
                </a:solidFill>
                <a:latin typeface="楷体" panose="02010609060101010101" pitchFamily="49" charset="-122"/>
                <a:cs typeface="Times New Roman" panose="02020603050405020304" pitchFamily="18" charset="0"/>
              </a:rPr>
              <a:t>“</a:t>
            </a: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latin typeface="楷体" panose="02010609060101010101" pitchFamily="49" charset="-122"/>
                <a:cs typeface="Times New Roman" panose="02020603050405020304" pitchFamily="18" charset="0"/>
              </a:rPr>
              <a:t>”</a:t>
            </a:r>
            <a:r>
              <a:rPr lang="zh-CN" altLang="zh-CN" sz="2400" b="0">
                <a:solidFill>
                  <a:srgbClr val="000000"/>
                </a:solidFill>
                <a:ea typeface="楷体" panose="02010609060101010101" pitchFamily="49" charset="-122"/>
                <a:cs typeface="Times New Roman" panose="02020603050405020304" pitchFamily="18" charset="0"/>
              </a:rPr>
              <a:t>或</a:t>
            </a:r>
            <a:r>
              <a:rPr lang="en-US" altLang="zh-CN" sz="2400" b="0">
                <a:solidFill>
                  <a:srgbClr val="000000"/>
                </a:solidFill>
                <a:latin typeface="楷体" panose="02010609060101010101" pitchFamily="49" charset="-122"/>
                <a:cs typeface="Times New Roman" panose="02020603050405020304" pitchFamily="18" charset="0"/>
              </a:rPr>
              <a:t>“</a:t>
            </a:r>
            <a:r>
              <a:rPr lang="zh-CN" altLang="zh-CN" sz="2400" b="0">
                <a:solidFill>
                  <a:srgbClr val="000000"/>
                </a:solidFill>
                <a:ea typeface="楷体" panose="02010609060101010101" pitchFamily="49" charset="-122"/>
                <a:cs typeface="Times New Roman" panose="02020603050405020304" pitchFamily="18" charset="0"/>
              </a:rPr>
              <a:t>乙</a:t>
            </a:r>
            <a:r>
              <a:rPr lang="en-US" altLang="zh-CN" sz="2400" b="0">
                <a:solidFill>
                  <a:srgbClr val="000000"/>
                </a:solidFill>
                <a:latin typeface="楷体" panose="02010609060101010101" pitchFamily="49" charset="-122"/>
                <a:cs typeface="Times New Roman" panose="02020603050405020304" pitchFamily="18" charset="0"/>
              </a:rPr>
              <a:t>”</a:t>
            </a:r>
            <a:r>
              <a:rPr lang="zh-CN" altLang="zh-CN" sz="2400" b="0">
                <a:solidFill>
                  <a:srgbClr val="000000"/>
                </a:solidFill>
                <a:cs typeface="Times New Roman" panose="02020603050405020304" pitchFamily="18" charset="0"/>
              </a:rPr>
              <a:t>）组器材</a:t>
            </a:r>
            <a:r>
              <a:rPr lang="en-US" altLang="zh-CN" sz="2400" b="0">
                <a:solidFill>
                  <a:srgbClr val="000000"/>
                </a:solidFill>
                <a:latin typeface="宋体" panose="02010600030101010101" pitchFamily="2" charset="-122"/>
                <a:cs typeface="Times New Roman" panose="02020603050405020304" pitchFamily="18" charset="0"/>
              </a:rPr>
              <a:t>.</a:t>
            </a:r>
            <a:endParaRPr lang="zh-CN" altLang="zh-CN" sz="2400" b="0">
              <a:solidFill>
                <a:srgbClr val="000000"/>
              </a:solidFill>
              <a:cs typeface="Times New Roman" panose="02020603050405020304" pitchFamily="18" charset="0"/>
            </a:endParaRPr>
          </a:p>
        </p:txBody>
      </p:sp>
      <p:pic>
        <p:nvPicPr>
          <p:cNvPr id="5" name="gyc484.jpg" descr="id:2147490079;FounderCES"/>
          <p:cNvPicPr/>
          <p:nvPr/>
        </p:nvPicPr>
        <p:blipFill>
          <a:blip r:embed="rId3"/>
          <a:stretch>
            <a:fillRect/>
          </a:stretch>
        </p:blipFill>
        <p:spPr>
          <a:xfrm>
            <a:off x="5074201" y="2332240"/>
            <a:ext cx="2448272" cy="1801626"/>
          </a:xfrm>
          <a:prstGeom prst="rect">
            <a:avLst/>
          </a:prstGeom>
        </p:spPr>
      </p:pic>
      <p:pic>
        <p:nvPicPr>
          <p:cNvPr id="6" name="gyc485.jpg" descr="id:2147490086;FounderCES"/>
          <p:cNvPicPr/>
          <p:nvPr/>
        </p:nvPicPr>
        <p:blipFill>
          <a:blip r:embed="rId4"/>
          <a:stretch>
            <a:fillRect/>
          </a:stretch>
        </p:blipFill>
        <p:spPr>
          <a:xfrm>
            <a:off x="8067044" y="2312111"/>
            <a:ext cx="2808312" cy="1928987"/>
          </a:xfrm>
          <a:prstGeom prst="rect">
            <a:avLst/>
          </a:prstGeom>
        </p:spPr>
      </p:pic>
      <p:sp>
        <p:nvSpPr>
          <p:cNvPr id="7" name="矩形 6"/>
          <p:cNvSpPr/>
          <p:nvPr/>
        </p:nvSpPr>
        <p:spPr>
          <a:xfrm>
            <a:off x="2926854" y="4111663"/>
            <a:ext cx="598934"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甲</a:t>
            </a:r>
          </a:p>
        </p:txBody>
      </p:sp>
      <p:sp>
        <p:nvSpPr>
          <p:cNvPr id="8" name="矩形 7"/>
          <p:cNvSpPr/>
          <p:nvPr/>
        </p:nvSpPr>
        <p:spPr>
          <a:xfrm>
            <a:off x="5874849" y="4047133"/>
            <a:ext cx="553712"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乙</a:t>
            </a:r>
          </a:p>
        </p:txBody>
      </p:sp>
      <p:sp>
        <p:nvSpPr>
          <p:cNvPr id="9" name="矩形 8"/>
          <p:cNvSpPr/>
          <p:nvPr/>
        </p:nvSpPr>
        <p:spPr>
          <a:xfrm>
            <a:off x="8978757" y="4084029"/>
            <a:ext cx="492443"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丙</a:t>
            </a:r>
            <a:endParaRPr lang="en-US"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10" name="矩形 9"/>
          <p:cNvSpPr/>
          <p:nvPr/>
        </p:nvSpPr>
        <p:spPr>
          <a:xfrm>
            <a:off x="5214209" y="4495148"/>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latin typeface="+mn-ea"/>
                <a:ea typeface="+mn-ea"/>
                <a:cs typeface="Times New Roman" panose="02020603050405020304" pitchFamily="18" charset="0"/>
              </a:rPr>
              <a:t>（第</a:t>
            </a:r>
            <a:r>
              <a:rPr lang="en-US" altLang="zh-CN" sz="2400" b="0">
                <a:solidFill>
                  <a:srgbClr val="000000"/>
                </a:solidFill>
                <a:latin typeface="+mn-lt"/>
                <a:ea typeface="+mn-ea"/>
                <a:cs typeface="Times New Roman" panose="02020603050405020304" pitchFamily="18" charset="0"/>
              </a:rPr>
              <a:t>21</a:t>
            </a:r>
            <a:r>
              <a:rPr lang="zh-CN" altLang="zh-CN" sz="2400" b="0">
                <a:solidFill>
                  <a:srgbClr val="000000"/>
                </a:solidFill>
                <a:latin typeface="+mn-ea"/>
                <a:ea typeface="+mn-ea"/>
                <a:cs typeface="Times New Roman" panose="02020603050405020304" pitchFamily="18" charset="0"/>
              </a:rPr>
              <a:t>题）</a:t>
            </a:r>
            <a:endParaRPr lang="en-US" altLang="zh-CN" sz="2400" b="0">
              <a:solidFill>
                <a:srgbClr val="000000"/>
              </a:solidFill>
              <a:latin typeface="+mn-ea"/>
              <a:ea typeface="+mn-ea"/>
              <a:cs typeface="Times New Roman" panose="02020603050405020304" pitchFamily="18" charset="0"/>
            </a:endParaRPr>
          </a:p>
        </p:txBody>
      </p:sp>
      <p:sp>
        <p:nvSpPr>
          <p:cNvPr id="13" name="矩形 12"/>
          <p:cNvSpPr/>
          <p:nvPr/>
        </p:nvSpPr>
        <p:spPr>
          <a:xfrm>
            <a:off x="6383238" y="5071396"/>
            <a:ext cx="494046" cy="461665"/>
          </a:xfrm>
          <a:prstGeom prst="rect">
            <a:avLst/>
          </a:prstGeom>
        </p:spPr>
        <p:txBody>
          <a:bodyPr wrap="none">
            <a:spAutoFit/>
          </a:bodyPr>
          <a:lstStyle/>
          <a:p>
            <a:r>
              <a:rPr lang="zh-CN" altLang="zh-CN" sz="2400">
                <a:latin typeface="黑体" panose="02010609060101010101" pitchFamily="49" charset="-122"/>
                <a:ea typeface="黑体" panose="02010609060101010101" pitchFamily="49" charset="-122"/>
                <a:cs typeface="Times New Roman" panose="02020603050405020304" pitchFamily="18" charset="0"/>
              </a:rPr>
              <a:t>乙</a:t>
            </a:r>
            <a:endParaRPr lang="zh-CN" altLang="en-US" sz="2400">
              <a:latin typeface="黑体" panose="02010609060101010101" pitchFamily="49" charset="-122"/>
              <a:ea typeface="黑体" panose="02010609060101010101" pitchFamily="49" charset="-122"/>
            </a:endParaRPr>
          </a:p>
        </p:txBody>
      </p:sp>
      <p:sp>
        <p:nvSpPr>
          <p:cNvPr id="12" name="内容占位符 1"/>
          <p:cNvSpPr txBox="1"/>
          <p:nvPr/>
        </p:nvSpPr>
        <p:spPr bwMode="auto">
          <a:xfrm>
            <a:off x="360854" y="5582355"/>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a:solidFill>
                  <a:srgbClr val="00B0F0"/>
                </a:solidFill>
                <a:latin typeface="黑体" panose="02010609060101010101" pitchFamily="49" charset="-122"/>
                <a:ea typeface="黑体" panose="02010609060101010101" pitchFamily="49" charset="-122"/>
              </a:rPr>
              <a:t>[</a:t>
            </a:r>
            <a:r>
              <a:rPr lang="zh-CN" altLang="zh-CN">
                <a:solidFill>
                  <a:srgbClr val="00B0F0"/>
                </a:solidFill>
                <a:latin typeface="黑体" panose="02010609060101010101" pitchFamily="49" charset="-122"/>
                <a:ea typeface="黑体" panose="02010609060101010101" pitchFamily="49" charset="-122"/>
              </a:rPr>
              <a:t>解析</a:t>
            </a:r>
            <a:r>
              <a:rPr lang="en-US" altLang="zh-CN">
                <a:solidFill>
                  <a:srgbClr val="00B0F0"/>
                </a:solidFill>
                <a:latin typeface="黑体" panose="02010609060101010101" pitchFamily="49" charset="-122"/>
                <a:ea typeface="黑体" panose="02010609060101010101" pitchFamily="49" charset="-122"/>
              </a:rPr>
              <a:t>]</a:t>
            </a:r>
            <a:r>
              <a:rPr lang="zh-CN" altLang="zh-CN"/>
              <a:t> 研究不同燃料燃烧放热能力应用不同的燃料，因此选乙组器材</a:t>
            </a:r>
            <a:r>
              <a:rPr lang="en-US" altLang="zh-CN"/>
              <a:t>.</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2"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565932"/>
            <a:ext cx="11485848" cy="1130246"/>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）实验需要用到一些测量工具，除了图中已经呈现的和两个实验都要用到的测量工具外，甲组实验还需要的测量工具是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gyc483.jpg" descr="id:2147490072;FounderCES"/>
          <p:cNvPicPr/>
          <p:nvPr/>
        </p:nvPicPr>
        <p:blipFill>
          <a:blip r:embed="rId2"/>
          <a:stretch>
            <a:fillRect/>
          </a:stretch>
        </p:blipFill>
        <p:spPr>
          <a:xfrm>
            <a:off x="1884238" y="1847180"/>
            <a:ext cx="2232248" cy="1426800"/>
          </a:xfrm>
          <a:prstGeom prst="rect">
            <a:avLst/>
          </a:prstGeom>
        </p:spPr>
      </p:pic>
      <p:pic>
        <p:nvPicPr>
          <p:cNvPr id="5" name="gyc484.jpg" descr="id:2147490079;FounderCES"/>
          <p:cNvPicPr/>
          <p:nvPr/>
        </p:nvPicPr>
        <p:blipFill>
          <a:blip r:embed="rId3"/>
          <a:stretch>
            <a:fillRect/>
          </a:stretch>
        </p:blipFill>
        <p:spPr>
          <a:xfrm>
            <a:off x="4727054" y="1821396"/>
            <a:ext cx="1944216" cy="1414055"/>
          </a:xfrm>
          <a:prstGeom prst="rect">
            <a:avLst/>
          </a:prstGeom>
        </p:spPr>
      </p:pic>
      <p:pic>
        <p:nvPicPr>
          <p:cNvPr id="6" name="gyc485.jpg" descr="id:2147490086;FounderCES"/>
          <p:cNvPicPr/>
          <p:nvPr/>
        </p:nvPicPr>
        <p:blipFill>
          <a:blip r:embed="rId4"/>
          <a:stretch>
            <a:fillRect/>
          </a:stretch>
        </p:blipFill>
        <p:spPr>
          <a:xfrm>
            <a:off x="7175326" y="1808652"/>
            <a:ext cx="1656184" cy="1426799"/>
          </a:xfrm>
          <a:prstGeom prst="rect">
            <a:avLst/>
          </a:prstGeom>
        </p:spPr>
      </p:pic>
      <p:sp>
        <p:nvSpPr>
          <p:cNvPr id="7" name="矩形 6"/>
          <p:cNvSpPr/>
          <p:nvPr/>
        </p:nvSpPr>
        <p:spPr>
          <a:xfrm>
            <a:off x="2374568" y="3142709"/>
            <a:ext cx="670942"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甲</a:t>
            </a:r>
          </a:p>
        </p:txBody>
      </p:sp>
      <p:sp>
        <p:nvSpPr>
          <p:cNvPr id="8" name="矩形 7"/>
          <p:cNvSpPr/>
          <p:nvPr/>
        </p:nvSpPr>
        <p:spPr>
          <a:xfrm>
            <a:off x="5231110" y="3087154"/>
            <a:ext cx="598934"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乙</a:t>
            </a:r>
          </a:p>
        </p:txBody>
      </p:sp>
      <p:sp>
        <p:nvSpPr>
          <p:cNvPr id="9" name="矩形 8"/>
          <p:cNvSpPr/>
          <p:nvPr/>
        </p:nvSpPr>
        <p:spPr>
          <a:xfrm>
            <a:off x="7739944" y="3032402"/>
            <a:ext cx="492443"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丙</a:t>
            </a:r>
            <a:endParaRPr lang="en-US"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10" name="矩形 9"/>
          <p:cNvSpPr/>
          <p:nvPr/>
        </p:nvSpPr>
        <p:spPr>
          <a:xfrm>
            <a:off x="4665138" y="3462891"/>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latin typeface="+mn-ea"/>
                <a:ea typeface="+mn-ea"/>
                <a:cs typeface="Times New Roman" panose="02020603050405020304" pitchFamily="18" charset="0"/>
              </a:rPr>
              <a:t>（第</a:t>
            </a:r>
            <a:r>
              <a:rPr lang="en-US" altLang="zh-CN" sz="2400" b="0">
                <a:solidFill>
                  <a:srgbClr val="000000"/>
                </a:solidFill>
                <a:latin typeface="+mn-lt"/>
                <a:ea typeface="+mn-ea"/>
                <a:cs typeface="Times New Roman" panose="02020603050405020304" pitchFamily="18" charset="0"/>
              </a:rPr>
              <a:t>21</a:t>
            </a:r>
            <a:r>
              <a:rPr lang="zh-CN" altLang="zh-CN" sz="2400" b="0">
                <a:solidFill>
                  <a:srgbClr val="000000"/>
                </a:solidFill>
                <a:latin typeface="+mn-ea"/>
                <a:ea typeface="+mn-ea"/>
                <a:cs typeface="Times New Roman" panose="02020603050405020304" pitchFamily="18" charset="0"/>
              </a:rPr>
              <a:t>题）</a:t>
            </a:r>
            <a:endParaRPr lang="en-US" altLang="zh-CN" sz="2400" b="0">
              <a:solidFill>
                <a:srgbClr val="000000"/>
              </a:solidFill>
              <a:latin typeface="+mn-ea"/>
              <a:ea typeface="+mn-ea"/>
              <a:cs typeface="Times New Roman" panose="02020603050405020304" pitchFamily="18" charset="0"/>
            </a:endParaRPr>
          </a:p>
        </p:txBody>
      </p:sp>
      <p:sp>
        <p:nvSpPr>
          <p:cNvPr id="11" name="矩形 10"/>
          <p:cNvSpPr/>
          <p:nvPr/>
        </p:nvSpPr>
        <p:spPr>
          <a:xfrm>
            <a:off x="5794866" y="1160580"/>
            <a:ext cx="803425" cy="461665"/>
          </a:xfrm>
          <a:prstGeom prst="rect">
            <a:avLst/>
          </a:prstGeom>
        </p:spPr>
        <p:txBody>
          <a:bodyPr wrap="none">
            <a:spAutoFit/>
          </a:bodyPr>
          <a:lstStyle/>
          <a:p>
            <a:r>
              <a:rPr lang="zh-CN" altLang="zh-CN" sz="2400">
                <a:latin typeface="黑体" panose="02010609060101010101" pitchFamily="49" charset="-122"/>
                <a:ea typeface="黑体" panose="02010609060101010101" pitchFamily="49" charset="-122"/>
                <a:cs typeface="Times New Roman" panose="02020603050405020304" pitchFamily="18" charset="0"/>
              </a:rPr>
              <a:t>秒表</a:t>
            </a:r>
            <a:endParaRPr lang="zh-CN" altLang="en-US">
              <a:latin typeface="黑体" panose="02010609060101010101" pitchFamily="49" charset="-122"/>
              <a:ea typeface="黑体" panose="02010609060101010101" pitchFamily="49" charset="-122"/>
            </a:endParaRPr>
          </a:p>
        </p:txBody>
      </p:sp>
      <p:sp>
        <p:nvSpPr>
          <p:cNvPr id="17" name="内容占位符 1"/>
          <p:cNvSpPr txBox="1"/>
          <p:nvPr/>
        </p:nvSpPr>
        <p:spPr bwMode="auto">
          <a:xfrm>
            <a:off x="360854" y="3856167"/>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a:solidFill>
                  <a:srgbClr val="00B0F0"/>
                </a:solidFill>
                <a:latin typeface="黑体" panose="02010609060101010101" pitchFamily="49" charset="-122"/>
                <a:ea typeface="黑体" panose="02010609060101010101" pitchFamily="49" charset="-122"/>
              </a:rPr>
              <a:t>[</a:t>
            </a:r>
            <a:r>
              <a:rPr lang="zh-CN" altLang="zh-CN">
                <a:solidFill>
                  <a:srgbClr val="00B0F0"/>
                </a:solidFill>
                <a:latin typeface="黑体" panose="02010609060101010101" pitchFamily="49" charset="-122"/>
                <a:ea typeface="黑体" panose="02010609060101010101" pitchFamily="49" charset="-122"/>
              </a:rPr>
              <a:t>解析</a:t>
            </a:r>
            <a:r>
              <a:rPr lang="en-US" altLang="zh-CN">
                <a:solidFill>
                  <a:srgbClr val="00B0F0"/>
                </a:solidFill>
                <a:latin typeface="黑体" panose="02010609060101010101" pitchFamily="49" charset="-122"/>
                <a:ea typeface="黑体" panose="02010609060101010101" pitchFamily="49" charset="-122"/>
              </a:rPr>
              <a:t>]</a:t>
            </a:r>
            <a:r>
              <a:rPr lang="zh-CN" altLang="zh-CN"/>
              <a:t> 图甲中研究不同物质吸热升温的现象，要控制物体的质量相等；图乙中探究不同燃料燃烧的放热能力，也要控制不同燃料质量相同，即甲、乙两图，物体的质量都必须相等，因此还要用天平称量质量，即要用到相同的器材是天平；甲实验中，根据转换法，用加热时间表示不同物质吸热多少，甲组实验还需要测量加热时间，所用工具是秒表</a:t>
            </a:r>
            <a:r>
              <a:rPr lang="en-US" altLang="zh-CN"/>
              <a:t>.</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）甲组实验是通过</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来比较不同物质吸收热量的多少，乙组是通过</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来比较不同燃料放出热量的多少</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gyc483.jpg" descr="id:2147490072;FounderCES"/>
          <p:cNvPicPr/>
          <p:nvPr/>
        </p:nvPicPr>
        <p:blipFill>
          <a:blip r:embed="rId2"/>
          <a:stretch>
            <a:fillRect/>
          </a:stretch>
        </p:blipFill>
        <p:spPr>
          <a:xfrm>
            <a:off x="766614" y="2031905"/>
            <a:ext cx="3041754" cy="1944217"/>
          </a:xfrm>
          <a:prstGeom prst="rect">
            <a:avLst/>
          </a:prstGeom>
        </p:spPr>
      </p:pic>
      <p:pic>
        <p:nvPicPr>
          <p:cNvPr id="5" name="gyc484.jpg" descr="id:2147490079;FounderCES"/>
          <p:cNvPicPr/>
          <p:nvPr/>
        </p:nvPicPr>
        <p:blipFill>
          <a:blip r:embed="rId3"/>
          <a:stretch>
            <a:fillRect/>
          </a:stretch>
        </p:blipFill>
        <p:spPr>
          <a:xfrm>
            <a:off x="4202277" y="2015875"/>
            <a:ext cx="2649269" cy="1926850"/>
          </a:xfrm>
          <a:prstGeom prst="rect">
            <a:avLst/>
          </a:prstGeom>
        </p:spPr>
      </p:pic>
      <p:pic>
        <p:nvPicPr>
          <p:cNvPr id="6" name="gyc485.jpg" descr="id:2147490086;FounderCES"/>
          <p:cNvPicPr/>
          <p:nvPr/>
        </p:nvPicPr>
        <p:blipFill>
          <a:blip r:embed="rId4"/>
          <a:stretch>
            <a:fillRect/>
          </a:stretch>
        </p:blipFill>
        <p:spPr>
          <a:xfrm>
            <a:off x="7245455" y="2072164"/>
            <a:ext cx="2256786" cy="1944216"/>
          </a:xfrm>
          <a:prstGeom prst="rect">
            <a:avLst/>
          </a:prstGeom>
        </p:spPr>
      </p:pic>
      <p:sp>
        <p:nvSpPr>
          <p:cNvPr id="7" name="矩形 6"/>
          <p:cNvSpPr/>
          <p:nvPr/>
        </p:nvSpPr>
        <p:spPr>
          <a:xfrm>
            <a:off x="1761000" y="4043714"/>
            <a:ext cx="670942"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甲</a:t>
            </a:r>
          </a:p>
        </p:txBody>
      </p:sp>
      <p:sp>
        <p:nvSpPr>
          <p:cNvPr id="8" name="矩形 7"/>
          <p:cNvSpPr/>
          <p:nvPr/>
        </p:nvSpPr>
        <p:spPr>
          <a:xfrm>
            <a:off x="5231110" y="4026687"/>
            <a:ext cx="598934"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乙</a:t>
            </a:r>
          </a:p>
        </p:txBody>
      </p:sp>
      <p:sp>
        <p:nvSpPr>
          <p:cNvPr id="9" name="矩形 8"/>
          <p:cNvSpPr/>
          <p:nvPr/>
        </p:nvSpPr>
        <p:spPr>
          <a:xfrm>
            <a:off x="7905345" y="3836488"/>
            <a:ext cx="492443"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丙</a:t>
            </a:r>
            <a:endParaRPr lang="en-US"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10" name="矩形 9"/>
          <p:cNvSpPr/>
          <p:nvPr/>
        </p:nvSpPr>
        <p:spPr>
          <a:xfrm>
            <a:off x="4511030" y="4496889"/>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latin typeface="+mn-ea"/>
                <a:ea typeface="+mn-ea"/>
                <a:cs typeface="Times New Roman" panose="02020603050405020304" pitchFamily="18" charset="0"/>
              </a:rPr>
              <a:t>（第</a:t>
            </a:r>
            <a:r>
              <a:rPr lang="en-US" altLang="zh-CN" sz="2400" b="0">
                <a:solidFill>
                  <a:srgbClr val="000000"/>
                </a:solidFill>
                <a:latin typeface="+mn-lt"/>
                <a:ea typeface="+mn-ea"/>
                <a:cs typeface="Times New Roman" panose="02020603050405020304" pitchFamily="18" charset="0"/>
              </a:rPr>
              <a:t>21</a:t>
            </a:r>
            <a:r>
              <a:rPr lang="zh-CN" altLang="zh-CN" sz="2400" b="0">
                <a:solidFill>
                  <a:srgbClr val="000000"/>
                </a:solidFill>
                <a:latin typeface="+mn-ea"/>
                <a:ea typeface="+mn-ea"/>
                <a:cs typeface="Times New Roman" panose="02020603050405020304" pitchFamily="18" charset="0"/>
              </a:rPr>
              <a:t>题）</a:t>
            </a:r>
            <a:endParaRPr lang="en-US" altLang="zh-CN" sz="2400" b="0">
              <a:solidFill>
                <a:srgbClr val="000000"/>
              </a:solidFill>
              <a:latin typeface="+mn-ea"/>
              <a:ea typeface="+mn-ea"/>
              <a:cs typeface="Times New Roman" panose="02020603050405020304" pitchFamily="18" charset="0"/>
            </a:endParaRPr>
          </a:p>
        </p:txBody>
      </p:sp>
      <p:sp>
        <p:nvSpPr>
          <p:cNvPr id="13" name="矩形 12"/>
          <p:cNvSpPr/>
          <p:nvPr/>
        </p:nvSpPr>
        <p:spPr>
          <a:xfrm>
            <a:off x="3430910" y="790582"/>
            <a:ext cx="2592288" cy="461665"/>
          </a:xfrm>
          <a:prstGeom prst="rect">
            <a:avLst/>
          </a:prstGeom>
        </p:spPr>
        <p:txBody>
          <a:bodyPr wrap="square">
            <a:spAutoFit/>
          </a:bodyPr>
          <a:lstStyle/>
          <a:p>
            <a:r>
              <a:rPr lang="zh-CN" altLang="zh-CN" sz="2400">
                <a:latin typeface="黑体" panose="02010609060101010101" pitchFamily="49" charset="-122"/>
                <a:ea typeface="黑体" panose="02010609060101010101" pitchFamily="49" charset="-122"/>
                <a:cs typeface="Times New Roman" panose="02020603050405020304" pitchFamily="18" charset="0"/>
              </a:rPr>
              <a:t>加热时间的多少　</a:t>
            </a:r>
            <a:endParaRPr lang="zh-CN" altLang="en-US">
              <a:latin typeface="黑体" panose="02010609060101010101" pitchFamily="49" charset="-122"/>
              <a:ea typeface="黑体" panose="02010609060101010101" pitchFamily="49" charset="-122"/>
            </a:endParaRPr>
          </a:p>
        </p:txBody>
      </p:sp>
      <p:sp>
        <p:nvSpPr>
          <p:cNvPr id="14" name="矩形 13"/>
          <p:cNvSpPr/>
          <p:nvPr/>
        </p:nvSpPr>
        <p:spPr>
          <a:xfrm>
            <a:off x="766614" y="1349153"/>
            <a:ext cx="4206601" cy="461665"/>
          </a:xfrm>
          <a:prstGeom prst="rect">
            <a:avLst/>
          </a:prstGeom>
        </p:spPr>
        <p:txBody>
          <a:bodyPr wrap="none">
            <a:spAutoFit/>
          </a:bodyPr>
          <a:lstStyle/>
          <a:p>
            <a:r>
              <a:rPr lang="zh-CN" altLang="zh-CN" sz="2400">
                <a:latin typeface="黑体" panose="02010609060101010101" pitchFamily="49" charset="-122"/>
                <a:ea typeface="黑体" panose="02010609060101010101" pitchFamily="49" charset="-122"/>
                <a:cs typeface="Times New Roman" panose="02020603050405020304" pitchFamily="18" charset="0"/>
              </a:rPr>
              <a:t>水温升高的度数或水温的变化</a:t>
            </a:r>
            <a:endParaRPr lang="zh-CN" altLang="en-US" sz="2400">
              <a:latin typeface="黑体" panose="02010609060101010101" pitchFamily="49" charset="-122"/>
              <a:ea typeface="黑体" panose="02010609060101010101" pitchFamily="49" charset="-122"/>
            </a:endParaRPr>
          </a:p>
        </p:txBody>
      </p:sp>
      <p:sp>
        <p:nvSpPr>
          <p:cNvPr id="17" name="内容占位符 1"/>
          <p:cNvSpPr txBox="1"/>
          <p:nvPr/>
        </p:nvSpPr>
        <p:spPr bwMode="auto">
          <a:xfrm>
            <a:off x="360854" y="5036983"/>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a:solidFill>
                  <a:srgbClr val="00B0F0"/>
                </a:solidFill>
                <a:latin typeface="黑体" panose="02010609060101010101" pitchFamily="49" charset="-122"/>
                <a:ea typeface="黑体" panose="02010609060101010101" pitchFamily="49" charset="-122"/>
              </a:rPr>
              <a:t>[</a:t>
            </a:r>
            <a:r>
              <a:rPr lang="zh-CN" altLang="zh-CN">
                <a:solidFill>
                  <a:srgbClr val="00B0F0"/>
                </a:solidFill>
                <a:latin typeface="黑体" panose="02010609060101010101" pitchFamily="49" charset="-122"/>
                <a:ea typeface="黑体" panose="02010609060101010101" pitchFamily="49" charset="-122"/>
              </a:rPr>
              <a:t>解析</a:t>
            </a:r>
            <a:r>
              <a:rPr lang="en-US" altLang="zh-CN">
                <a:solidFill>
                  <a:srgbClr val="00B0F0"/>
                </a:solidFill>
                <a:latin typeface="黑体" panose="02010609060101010101" pitchFamily="49" charset="-122"/>
                <a:ea typeface="黑体" panose="02010609060101010101" pitchFamily="49" charset="-122"/>
              </a:rPr>
              <a:t>]</a:t>
            </a:r>
            <a:r>
              <a:rPr lang="zh-CN" altLang="zh-CN"/>
              <a:t> 甲组实验是通过加热时间的多少来反映物质吸收热量的多少；乙组实验是通过水温升高的度数或水温的变化来反映燃料放出热量的多少</a:t>
            </a:r>
            <a:r>
              <a:rPr lang="en-US" altLang="zh-CN"/>
              <a:t>.</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34231"/>
            <a:ext cx="11485848" cy="1130246"/>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）由图丙可知，燃料</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与燃料</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的热值之比为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已知燃烧率是燃料燃烧放出热量的多少与燃烧时间的比值，则燃料</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的燃烧率为燃料</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的燃烧率的</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倍</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5" name="矩形 14"/>
          <p:cNvSpPr/>
          <p:nvPr/>
        </p:nvSpPr>
        <p:spPr>
          <a:xfrm>
            <a:off x="6887294" y="1309066"/>
            <a:ext cx="801823" cy="576248"/>
          </a:xfrm>
          <a:prstGeom prst="rect">
            <a:avLst/>
          </a:prstGeom>
        </p:spPr>
        <p:txBody>
          <a:bodyPr wrap="none">
            <a:spAutoFit/>
          </a:bodyPr>
          <a:lstStyle/>
          <a:p>
            <a:pPr algn="just">
              <a:lnSpc>
                <a:spcPct val="150000"/>
              </a:lnSpc>
              <a:spcAft>
                <a:spcPts val="0"/>
              </a:spcAft>
            </a:pPr>
            <a:r>
              <a:rPr lang="en-US" altLang="zh-CN" sz="2400">
                <a:latin typeface="+mn-lt"/>
                <a:cs typeface="Times New Roman" panose="02020603050405020304" pitchFamily="18" charset="0"/>
              </a:rPr>
              <a:t>8∶3</a:t>
            </a:r>
            <a:endParaRPr lang="zh-CN" altLang="zh-CN" sz="2400">
              <a:latin typeface="+mn-lt"/>
              <a:cs typeface="Times New Roman" panose="02020603050405020304" pitchFamily="18" charset="0"/>
            </a:endParaRPr>
          </a:p>
        </p:txBody>
      </p:sp>
      <p:sp>
        <p:nvSpPr>
          <p:cNvPr id="16" name="矩形 15"/>
          <p:cNvSpPr/>
          <p:nvPr/>
        </p:nvSpPr>
        <p:spPr>
          <a:xfrm>
            <a:off x="10055646" y="1967529"/>
            <a:ext cx="338554" cy="461665"/>
          </a:xfrm>
          <a:prstGeom prst="rect">
            <a:avLst/>
          </a:prstGeom>
        </p:spPr>
        <p:txBody>
          <a:bodyPr wrap="none">
            <a:spAutoFit/>
          </a:bodyPr>
          <a:lstStyle/>
          <a:p>
            <a:r>
              <a:rPr lang="en-US" altLang="zh-CN" sz="2400">
                <a:cs typeface="Times New Roman" panose="02020603050405020304" pitchFamily="18" charset="0"/>
              </a:rPr>
              <a:t>4</a:t>
            </a:r>
            <a:endParaRPr lang="zh-CN" altLang="en-US" sz="2400"/>
          </a:p>
        </p:txBody>
      </p:sp>
      <p:pic>
        <p:nvPicPr>
          <p:cNvPr id="17" name="gyc483.jpg" descr="id:2147490072;FounderCES"/>
          <p:cNvPicPr/>
          <p:nvPr/>
        </p:nvPicPr>
        <p:blipFill>
          <a:blip r:embed="rId2"/>
          <a:stretch>
            <a:fillRect/>
          </a:stretch>
        </p:blipFill>
        <p:spPr>
          <a:xfrm>
            <a:off x="1558702" y="2620016"/>
            <a:ext cx="3041754" cy="1944217"/>
          </a:xfrm>
          <a:prstGeom prst="rect">
            <a:avLst/>
          </a:prstGeom>
        </p:spPr>
      </p:pic>
      <p:pic>
        <p:nvPicPr>
          <p:cNvPr id="18" name="gyc484.jpg" descr="id:2147490079;FounderCES"/>
          <p:cNvPicPr/>
          <p:nvPr/>
        </p:nvPicPr>
        <p:blipFill>
          <a:blip r:embed="rId3"/>
          <a:stretch>
            <a:fillRect/>
          </a:stretch>
        </p:blipFill>
        <p:spPr>
          <a:xfrm>
            <a:off x="4994365" y="2603986"/>
            <a:ext cx="2649269" cy="1926850"/>
          </a:xfrm>
          <a:prstGeom prst="rect">
            <a:avLst/>
          </a:prstGeom>
        </p:spPr>
      </p:pic>
      <p:pic>
        <p:nvPicPr>
          <p:cNvPr id="19" name="gyc485.jpg" descr="id:2147490086;FounderCES"/>
          <p:cNvPicPr/>
          <p:nvPr/>
        </p:nvPicPr>
        <p:blipFill>
          <a:blip r:embed="rId4"/>
          <a:stretch>
            <a:fillRect/>
          </a:stretch>
        </p:blipFill>
        <p:spPr>
          <a:xfrm>
            <a:off x="8037543" y="2660275"/>
            <a:ext cx="2256786" cy="1944216"/>
          </a:xfrm>
          <a:prstGeom prst="rect">
            <a:avLst/>
          </a:prstGeom>
        </p:spPr>
      </p:pic>
      <p:sp>
        <p:nvSpPr>
          <p:cNvPr id="20" name="矩形 19"/>
          <p:cNvSpPr/>
          <p:nvPr/>
        </p:nvSpPr>
        <p:spPr>
          <a:xfrm>
            <a:off x="2553088" y="4631825"/>
            <a:ext cx="670942"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甲</a:t>
            </a:r>
          </a:p>
        </p:txBody>
      </p:sp>
      <p:sp>
        <p:nvSpPr>
          <p:cNvPr id="21" name="矩形 20"/>
          <p:cNvSpPr/>
          <p:nvPr/>
        </p:nvSpPr>
        <p:spPr>
          <a:xfrm>
            <a:off x="6023198" y="4614798"/>
            <a:ext cx="598934"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乙</a:t>
            </a:r>
          </a:p>
        </p:txBody>
      </p:sp>
      <p:sp>
        <p:nvSpPr>
          <p:cNvPr id="22" name="矩形 21"/>
          <p:cNvSpPr/>
          <p:nvPr/>
        </p:nvSpPr>
        <p:spPr>
          <a:xfrm>
            <a:off x="8697433" y="4424599"/>
            <a:ext cx="492443"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丙</a:t>
            </a:r>
            <a:endParaRPr lang="en-US"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23" name="矩形 22"/>
          <p:cNvSpPr/>
          <p:nvPr/>
        </p:nvSpPr>
        <p:spPr>
          <a:xfrm>
            <a:off x="5303118" y="5085000"/>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latin typeface="+mn-ea"/>
                <a:ea typeface="+mn-ea"/>
                <a:cs typeface="Times New Roman" panose="02020603050405020304" pitchFamily="18" charset="0"/>
              </a:rPr>
              <a:t>（第</a:t>
            </a:r>
            <a:r>
              <a:rPr lang="en-US" altLang="zh-CN" sz="2400" b="0">
                <a:solidFill>
                  <a:srgbClr val="000000"/>
                </a:solidFill>
                <a:latin typeface="+mn-lt"/>
                <a:ea typeface="+mn-ea"/>
                <a:cs typeface="Times New Roman" panose="02020603050405020304" pitchFamily="18" charset="0"/>
              </a:rPr>
              <a:t>21</a:t>
            </a:r>
            <a:r>
              <a:rPr lang="zh-CN" altLang="zh-CN" sz="2400" b="0">
                <a:solidFill>
                  <a:srgbClr val="000000"/>
                </a:solidFill>
                <a:latin typeface="+mn-ea"/>
                <a:ea typeface="+mn-ea"/>
                <a:cs typeface="Times New Roman" panose="02020603050405020304" pitchFamily="18" charset="0"/>
              </a:rPr>
              <a:t>题）</a:t>
            </a:r>
            <a:endParaRPr lang="en-US" altLang="zh-CN" sz="2400" b="0">
              <a:solidFill>
                <a:srgbClr val="000000"/>
              </a:solidFill>
              <a:latin typeface="+mn-ea"/>
              <a:ea typeface="+mn-ea"/>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600436"/>
                <a:ext cx="11485848" cy="4025526"/>
              </a:xfrm>
            </p:spPr>
            <p:txBody>
              <a:bodyPr/>
              <a:lstStyle/>
              <a:p>
                <a:pPr>
                  <a:lnSpc>
                    <a:spcPct val="130000"/>
                  </a:lnSpc>
                </a:pPr>
                <a:r>
                  <a:rPr lang="en-US" altLang="zh-CN" dirty="0">
                    <a:solidFill>
                      <a:srgbClr val="00B0F0"/>
                    </a:solidFill>
                    <a:latin typeface="黑体" panose="02010609060101010101" pitchFamily="49" charset="-122"/>
                    <a:ea typeface="黑体" panose="02010609060101010101" pitchFamily="49" charset="-122"/>
                  </a:rPr>
                  <a:t>[</a:t>
                </a:r>
                <a:r>
                  <a:rPr lang="zh-CN" altLang="zh-CN" dirty="0">
                    <a:solidFill>
                      <a:srgbClr val="00B0F0"/>
                    </a:solidFill>
                    <a:latin typeface="黑体" panose="02010609060101010101" pitchFamily="49" charset="-122"/>
                    <a:ea typeface="黑体" panose="02010609060101010101" pitchFamily="49" charset="-122"/>
                  </a:rPr>
                  <a:t>解析</a:t>
                </a:r>
                <a:r>
                  <a:rPr lang="en-US" altLang="zh-CN" dirty="0">
                    <a:solidFill>
                      <a:srgbClr val="00B0F0"/>
                    </a:solidFill>
                    <a:latin typeface="黑体" panose="02010609060101010101" pitchFamily="49" charset="-122"/>
                    <a:ea typeface="黑体" panose="02010609060101010101" pitchFamily="49" charset="-122"/>
                  </a:rPr>
                  <a:t>]</a:t>
                </a:r>
                <a:r>
                  <a:rPr lang="zh-CN" altLang="zh-CN" dirty="0"/>
                  <a:t> 燃料</a:t>
                </a:r>
                <a:r>
                  <a:rPr lang="en-US" altLang="zh-CN" dirty="0"/>
                  <a:t>1</a:t>
                </a:r>
                <a:r>
                  <a:rPr lang="zh-CN" altLang="zh-CN" dirty="0"/>
                  <a:t>在燃烧时，相同时间内放出的热量是相同的，所以燃烧</a:t>
                </a:r>
                <a:r>
                  <a:rPr lang="en-US" altLang="zh-CN" dirty="0"/>
                  <a:t>10 min</a:t>
                </a:r>
                <a:r>
                  <a:rPr lang="zh-CN" altLang="zh-CN" dirty="0"/>
                  <a:t>是燃烧</a:t>
                </a:r>
                <a:r>
                  <a:rPr lang="en-US" altLang="zh-CN" dirty="0"/>
                  <a:t>5 min</a:t>
                </a:r>
                <a:r>
                  <a:rPr lang="zh-CN" altLang="zh-CN" dirty="0"/>
                  <a:t>放出热量的</a:t>
                </a:r>
                <a:r>
                  <a:rPr lang="en-US" altLang="zh-CN" dirty="0"/>
                  <a:t>2</a:t>
                </a:r>
                <a:r>
                  <a:rPr lang="zh-CN" altLang="zh-CN" dirty="0"/>
                  <a:t>倍；由公式</a:t>
                </a:r>
                <a:r>
                  <a:rPr lang="en-US" altLang="zh-CN" i="1" dirty="0"/>
                  <a:t>Q</a:t>
                </a:r>
                <a:r>
                  <a:rPr lang="zh-CN" altLang="zh-CN" dirty="0"/>
                  <a:t>＝</a:t>
                </a:r>
                <a:r>
                  <a:rPr lang="en-US" altLang="zh-CN" i="1" dirty="0" err="1"/>
                  <a:t>cm</a:t>
                </a:r>
                <a:r>
                  <a:rPr lang="en-US" altLang="zh-CN" dirty="0" err="1"/>
                  <a:t>Δ</a:t>
                </a:r>
                <a:r>
                  <a:rPr lang="en-US" altLang="zh-CN" i="1" dirty="0" err="1"/>
                  <a:t>t</a:t>
                </a:r>
                <a:r>
                  <a:rPr lang="zh-CN" altLang="zh-CN" dirty="0"/>
                  <a:t>可得，二者放出的热量之比为</a:t>
                </a:r>
                <a:r>
                  <a:rPr lang="en-US" altLang="zh-CN" i="1" dirty="0"/>
                  <a:t>Q</a:t>
                </a:r>
                <a:r>
                  <a:rPr lang="en-US" altLang="zh-CN" baseline="-25000" dirty="0"/>
                  <a:t>1</a:t>
                </a:r>
                <a:r>
                  <a:rPr lang="en-US" altLang="zh-CN" dirty="0"/>
                  <a:t>∶</a:t>
                </a:r>
                <a:r>
                  <a:rPr lang="en-US" altLang="zh-CN" i="1" dirty="0"/>
                  <a:t>Q</a:t>
                </a:r>
                <a:r>
                  <a:rPr lang="en-US" altLang="zh-CN" baseline="-25000" dirty="0"/>
                  <a:t>2</a:t>
                </a:r>
                <a:r>
                  <a:rPr lang="zh-CN" altLang="zh-CN" dirty="0"/>
                  <a:t>＝</a:t>
                </a:r>
                <a14:m>
                  <m:oMath xmlns:m="http://schemas.openxmlformats.org/officeDocument/2006/math">
                    <m:f>
                      <m:fPr>
                        <m:ctrlPr>
                          <a:rPr lang="zh-CN" altLang="zh-CN" i="1">
                            <a:latin typeface="Cambria Math" panose="02040503050406030204" pitchFamily="18" charset="0"/>
                          </a:rPr>
                        </m:ctrlPr>
                      </m:fPr>
                      <m:num>
                        <m:r>
                          <a:rPr lang="en-US" altLang="zh-CN" i="1">
                            <a:latin typeface="Cambria Math" panose="02040503050406030204" pitchFamily="18" charset="0"/>
                          </a:rPr>
                          <m:t>2</m:t>
                        </m:r>
                        <m:r>
                          <a:rPr lang="en-US" altLang="zh-CN" i="1">
                            <a:latin typeface="Cambria Math" panose="02040503050406030204" pitchFamily="18" charset="0"/>
                          </a:rPr>
                          <m:t>𝑐𝑚</m:t>
                        </m:r>
                        <m:r>
                          <m:rPr>
                            <m:sty m:val="p"/>
                          </m:rPr>
                          <a:rPr lang="en-US" altLang="zh-CN" i="0">
                            <a:latin typeface="Cambria Math" panose="02040503050406030204" pitchFamily="18" charset="0"/>
                          </a:rPr>
                          <m:t>Δ</m:t>
                        </m:r>
                        <m:sSub>
                          <m:sSubPr>
                            <m:ctrlPr>
                              <a:rPr lang="zh-CN" altLang="zh-CN" i="1">
                                <a:latin typeface="Cambria Math" panose="02040503050406030204" pitchFamily="18" charset="0"/>
                              </a:rPr>
                            </m:ctrlPr>
                          </m:sSubPr>
                          <m:e>
                            <m:r>
                              <a:rPr lang="en-US" altLang="zh-CN" i="1">
                                <a:latin typeface="Cambria Math" panose="02040503050406030204" pitchFamily="18" charset="0"/>
                              </a:rPr>
                              <m:t>𝑡</m:t>
                            </m:r>
                          </m:e>
                          <m:sub>
                            <m:r>
                              <a:rPr lang="en-US" altLang="zh-CN" i="1">
                                <a:latin typeface="Cambria Math" panose="02040503050406030204" pitchFamily="18" charset="0"/>
                              </a:rPr>
                              <m:t>1</m:t>
                            </m:r>
                          </m:sub>
                        </m:sSub>
                      </m:num>
                      <m:den>
                        <m:r>
                          <a:rPr lang="en-US" altLang="zh-CN" i="1">
                            <a:latin typeface="Cambria Math" panose="02040503050406030204" pitchFamily="18" charset="0"/>
                          </a:rPr>
                          <m:t>𝑐𝑚</m:t>
                        </m:r>
                        <m:r>
                          <m:rPr>
                            <m:sty m:val="p"/>
                          </m:rPr>
                          <a:rPr lang="en-US" altLang="zh-CN">
                            <a:latin typeface="Cambria Math" panose="02040503050406030204" pitchFamily="18" charset="0"/>
                          </a:rPr>
                          <m:t>Δ</m:t>
                        </m:r>
                        <m:sSub>
                          <m:sSubPr>
                            <m:ctrlPr>
                              <a:rPr lang="zh-CN" altLang="zh-CN" i="1">
                                <a:latin typeface="Cambria Math" panose="02040503050406030204" pitchFamily="18" charset="0"/>
                              </a:rPr>
                            </m:ctrlPr>
                          </m:sSubPr>
                          <m:e>
                            <m:r>
                              <a:rPr lang="en-US" altLang="zh-CN" i="1">
                                <a:latin typeface="Cambria Math" panose="02040503050406030204" pitchFamily="18" charset="0"/>
                              </a:rPr>
                              <m:t>𝑡</m:t>
                            </m:r>
                          </m:e>
                          <m:sub>
                            <m:r>
                              <a:rPr lang="en-US" altLang="zh-CN" i="1">
                                <a:latin typeface="Cambria Math" panose="02040503050406030204" pitchFamily="18" charset="0"/>
                              </a:rPr>
                              <m:t>2</m:t>
                            </m:r>
                          </m:sub>
                        </m:sSub>
                      </m:den>
                    </m:f>
                  </m:oMath>
                </a14:m>
                <a:r>
                  <a:rPr lang="zh-CN" altLang="zh-CN" dirty="0"/>
                  <a:t>＝</a:t>
                </a:r>
                <a14:m>
                  <m:oMath xmlns:m="http://schemas.openxmlformats.org/officeDocument/2006/math">
                    <m:f>
                      <m:fPr>
                        <m:ctrlPr>
                          <a:rPr lang="zh-CN" altLang="zh-CN" i="1">
                            <a:latin typeface="Cambria Math" panose="02040503050406030204" pitchFamily="18" charset="0"/>
                          </a:rPr>
                        </m:ctrlPr>
                      </m:fPr>
                      <m:num>
                        <m:r>
                          <a:rPr lang="en-US" altLang="zh-CN" i="1">
                            <a:latin typeface="Cambria Math" panose="02040503050406030204" pitchFamily="18" charset="0"/>
                          </a:rPr>
                          <m:t>2</m:t>
                        </m:r>
                        <m:r>
                          <m:rPr>
                            <m:sty m:val="p"/>
                          </m:rPr>
                          <a:rPr lang="en-US" altLang="zh-CN">
                            <a:latin typeface="Cambria Math" panose="02040503050406030204" pitchFamily="18" charset="0"/>
                          </a:rPr>
                          <m:t>Δ</m:t>
                        </m:r>
                        <m:sSub>
                          <m:sSubPr>
                            <m:ctrlPr>
                              <a:rPr lang="zh-CN" altLang="zh-CN" i="1">
                                <a:latin typeface="Cambria Math" panose="02040503050406030204" pitchFamily="18" charset="0"/>
                              </a:rPr>
                            </m:ctrlPr>
                          </m:sSubPr>
                          <m:e>
                            <m:r>
                              <a:rPr lang="en-US" altLang="zh-CN" i="1">
                                <a:latin typeface="Cambria Math" panose="02040503050406030204" pitchFamily="18" charset="0"/>
                              </a:rPr>
                              <m:t>𝑡</m:t>
                            </m:r>
                          </m:e>
                          <m:sub>
                            <m:r>
                              <a:rPr lang="en-US" altLang="zh-CN" i="1">
                                <a:latin typeface="Cambria Math" panose="02040503050406030204" pitchFamily="18" charset="0"/>
                              </a:rPr>
                              <m:t>1</m:t>
                            </m:r>
                          </m:sub>
                        </m:sSub>
                      </m:num>
                      <m:den>
                        <m:r>
                          <m:rPr>
                            <m:sty m:val="p"/>
                          </m:rPr>
                          <a:rPr lang="en-US" altLang="zh-CN">
                            <a:latin typeface="Cambria Math" panose="02040503050406030204" pitchFamily="18" charset="0"/>
                          </a:rPr>
                          <m:t>Δ</m:t>
                        </m:r>
                        <m:sSub>
                          <m:sSubPr>
                            <m:ctrlPr>
                              <a:rPr lang="zh-CN" altLang="zh-CN" i="1">
                                <a:latin typeface="Cambria Math" panose="02040503050406030204" pitchFamily="18" charset="0"/>
                              </a:rPr>
                            </m:ctrlPr>
                          </m:sSubPr>
                          <m:e>
                            <m:r>
                              <a:rPr lang="en-US" altLang="zh-CN" i="1">
                                <a:latin typeface="Cambria Math" panose="02040503050406030204" pitchFamily="18" charset="0"/>
                              </a:rPr>
                              <m:t>𝑡</m:t>
                            </m:r>
                          </m:e>
                          <m:sub>
                            <m:r>
                              <a:rPr lang="en-US" altLang="zh-CN" i="1">
                                <a:latin typeface="Cambria Math" panose="02040503050406030204" pitchFamily="18" charset="0"/>
                              </a:rPr>
                              <m:t>2</m:t>
                            </m:r>
                          </m:sub>
                        </m:sSub>
                      </m:den>
                    </m:f>
                  </m:oMath>
                </a14:m>
                <a:r>
                  <a:rPr lang="zh-CN" altLang="zh-CN" dirty="0"/>
                  <a:t>＝</a:t>
                </a:r>
                <a14:m>
                  <m:oMath xmlns:m="http://schemas.openxmlformats.org/officeDocument/2006/math">
                    <m:f>
                      <m:fPr>
                        <m:ctrlPr>
                          <a:rPr lang="zh-CN" altLang="zh-CN" i="1">
                            <a:latin typeface="Cambria Math" panose="02040503050406030204" pitchFamily="18" charset="0"/>
                          </a:rPr>
                        </m:ctrlPr>
                      </m:fPr>
                      <m:num>
                        <m:r>
                          <a:rPr lang="en-US" altLang="zh-CN" i="1">
                            <a:latin typeface="Cambria Math" panose="02040503050406030204" pitchFamily="18" charset="0"/>
                          </a:rPr>
                          <m:t>2</m:t>
                        </m:r>
                        <m:r>
                          <m:rPr>
                            <m:nor/>
                          </m:rPr>
                          <a:rPr lang="zh-CN" altLang="zh-CN">
                            <a:latin typeface="Cambria Math" panose="02040503050406030204" pitchFamily="18" charset="0"/>
                          </a:rPr>
                          <m:t>（</m:t>
                        </m:r>
                        <m:r>
                          <a:rPr lang="en-US" altLang="zh-CN" i="1">
                            <a:latin typeface="Cambria Math" panose="02040503050406030204" pitchFamily="18" charset="0"/>
                          </a:rPr>
                          <m:t>100</m:t>
                        </m:r>
                        <m:r>
                          <m:rPr>
                            <m:nor/>
                          </m:rPr>
                          <a:rPr lang="en-US" altLang="zh-CN">
                            <a:latin typeface="+mn-ea"/>
                          </a:rPr>
                          <m:t>℃</m:t>
                        </m:r>
                        <m:r>
                          <a:rPr lang="zh-CN" altLang="zh-CN" i="1">
                            <a:latin typeface="Cambria Math" panose="02040503050406030204" pitchFamily="18" charset="0"/>
                          </a:rPr>
                          <m:t>－</m:t>
                        </m:r>
                        <m:r>
                          <a:rPr lang="en-US" altLang="zh-CN" i="1">
                            <a:latin typeface="Cambria Math" panose="02040503050406030204" pitchFamily="18" charset="0"/>
                          </a:rPr>
                          <m:t>20</m:t>
                        </m:r>
                        <m:r>
                          <m:rPr>
                            <m:nor/>
                          </m:rPr>
                          <a:rPr lang="en-US" altLang="zh-CN">
                            <a:latin typeface="+mn-ea"/>
                          </a:rPr>
                          <m:t>℃</m:t>
                        </m:r>
                        <m:r>
                          <m:rPr>
                            <m:nor/>
                          </m:rPr>
                          <a:rPr lang="zh-CN" altLang="zh-CN">
                            <a:latin typeface="Cambria Math" panose="02040503050406030204" pitchFamily="18" charset="0"/>
                          </a:rPr>
                          <m:t>）</m:t>
                        </m:r>
                      </m:num>
                      <m:den>
                        <m:r>
                          <a:rPr lang="en-US" altLang="zh-CN" i="1">
                            <a:latin typeface="Cambria Math" panose="02040503050406030204" pitchFamily="18" charset="0"/>
                          </a:rPr>
                          <m:t>80</m:t>
                        </m:r>
                        <m:r>
                          <m:rPr>
                            <m:nor/>
                          </m:rPr>
                          <a:rPr lang="en-US" altLang="zh-CN">
                            <a:latin typeface="+mn-ea"/>
                          </a:rPr>
                          <m:t>℃</m:t>
                        </m:r>
                        <m:r>
                          <a:rPr lang="zh-CN" altLang="zh-CN" i="1">
                            <a:latin typeface="Cambria Math" panose="02040503050406030204" pitchFamily="18" charset="0"/>
                          </a:rPr>
                          <m:t>－</m:t>
                        </m:r>
                        <m:r>
                          <a:rPr lang="en-US" altLang="zh-CN" i="1">
                            <a:latin typeface="Cambria Math" panose="02040503050406030204" pitchFamily="18" charset="0"/>
                          </a:rPr>
                          <m:t>20</m:t>
                        </m:r>
                        <m:r>
                          <m:rPr>
                            <m:nor/>
                          </m:rPr>
                          <a:rPr lang="en-US" altLang="zh-CN">
                            <a:latin typeface="+mn-ea"/>
                          </a:rPr>
                          <m:t>℃</m:t>
                        </m:r>
                      </m:den>
                    </m:f>
                  </m:oMath>
                </a14:m>
                <a:r>
                  <a:rPr lang="zh-CN" altLang="zh-CN" dirty="0"/>
                  <a:t>＝</a:t>
                </a:r>
                <a14:m>
                  <m:oMath xmlns:m="http://schemas.openxmlformats.org/officeDocument/2006/math">
                    <m:f>
                      <m:fPr>
                        <m:ctrlPr>
                          <a:rPr lang="zh-CN" altLang="zh-CN" i="1">
                            <a:latin typeface="Cambria Math" panose="02040503050406030204" pitchFamily="18" charset="0"/>
                          </a:rPr>
                        </m:ctrlPr>
                      </m:fPr>
                      <m:num>
                        <m:r>
                          <a:rPr lang="en-US" altLang="zh-CN" i="1">
                            <a:latin typeface="Cambria Math" panose="02040503050406030204" pitchFamily="18" charset="0"/>
                          </a:rPr>
                          <m:t>8</m:t>
                        </m:r>
                      </m:num>
                      <m:den>
                        <m:r>
                          <a:rPr lang="en-US" altLang="zh-CN" i="1">
                            <a:latin typeface="Cambria Math" panose="02040503050406030204" pitchFamily="18" charset="0"/>
                          </a:rPr>
                          <m:t>3</m:t>
                        </m:r>
                      </m:den>
                    </m:f>
                  </m:oMath>
                </a14:m>
                <a:r>
                  <a:rPr lang="zh-CN" altLang="zh-CN" dirty="0"/>
                  <a:t>；燃料的质量相同，由公式</a:t>
                </a:r>
                <a:r>
                  <a:rPr lang="en-US" altLang="zh-CN" i="1" dirty="0"/>
                  <a:t>Q</a:t>
                </a:r>
                <a:r>
                  <a:rPr lang="zh-CN" altLang="zh-CN" dirty="0"/>
                  <a:t>＝</a:t>
                </a:r>
                <a:r>
                  <a:rPr lang="en-US" altLang="zh-CN" i="1" dirty="0" err="1"/>
                  <a:t>qm</a:t>
                </a:r>
                <a:r>
                  <a:rPr lang="zh-CN" altLang="zh-CN" dirty="0"/>
                  <a:t>可得，二者的热值之比等于产生的热量之比，即</a:t>
                </a:r>
                <a:r>
                  <a:rPr lang="en-US" altLang="zh-CN" i="1" dirty="0"/>
                  <a:t>q</a:t>
                </a:r>
                <a:r>
                  <a:rPr lang="en-US" altLang="zh-CN" baseline="-25000" dirty="0"/>
                  <a:t>1</a:t>
                </a:r>
                <a:r>
                  <a:rPr lang="en-US" altLang="zh-CN" dirty="0"/>
                  <a:t>∶</a:t>
                </a:r>
                <a:r>
                  <a:rPr lang="en-US" altLang="zh-CN" i="1" dirty="0"/>
                  <a:t>q</a:t>
                </a:r>
                <a:r>
                  <a:rPr lang="en-US" altLang="zh-CN" baseline="-25000" dirty="0"/>
                  <a:t>2</a:t>
                </a:r>
                <a:r>
                  <a:rPr lang="zh-CN" altLang="zh-CN" dirty="0"/>
                  <a:t>＝</a:t>
                </a:r>
                <a:r>
                  <a:rPr lang="en-US" altLang="zh-CN" dirty="0"/>
                  <a:t>8∶3</a:t>
                </a:r>
                <a:r>
                  <a:rPr lang="zh-CN" altLang="zh-CN" dirty="0"/>
                  <a:t>；由图丙可知，燃料</a:t>
                </a:r>
                <a:r>
                  <a:rPr lang="en-US" altLang="zh-CN" dirty="0"/>
                  <a:t>1</a:t>
                </a:r>
                <a:r>
                  <a:rPr lang="zh-CN" altLang="zh-CN" dirty="0"/>
                  <a:t>和燃料</a:t>
                </a:r>
                <a:r>
                  <a:rPr lang="en-US" altLang="zh-CN" dirty="0"/>
                  <a:t>2</a:t>
                </a:r>
                <a:r>
                  <a:rPr lang="zh-CN" altLang="zh-CN" dirty="0"/>
                  <a:t>燃烧的时间之比为</a:t>
                </a:r>
                <a:r>
                  <a:rPr lang="en-US" altLang="zh-CN" i="1" dirty="0"/>
                  <a:t>t</a:t>
                </a:r>
                <a:r>
                  <a:rPr lang="en-US" altLang="zh-CN" baseline="-25000" dirty="0"/>
                  <a:t>1</a:t>
                </a:r>
                <a:r>
                  <a:rPr lang="en-US" altLang="zh-CN" dirty="0"/>
                  <a:t>∶</a:t>
                </a:r>
                <a:r>
                  <a:rPr lang="en-US" altLang="zh-CN" i="1" dirty="0"/>
                  <a:t>t</a:t>
                </a:r>
                <a:r>
                  <a:rPr lang="en-US" altLang="zh-CN" baseline="-25000" dirty="0"/>
                  <a:t>2</a:t>
                </a:r>
                <a:r>
                  <a:rPr lang="zh-CN" altLang="zh-CN" dirty="0"/>
                  <a:t>＝</a:t>
                </a:r>
                <a:r>
                  <a:rPr lang="en-US" altLang="zh-CN" dirty="0"/>
                  <a:t>10 min∶15 min</a:t>
                </a:r>
                <a:r>
                  <a:rPr lang="zh-CN" altLang="zh-CN" dirty="0"/>
                  <a:t>＝</a:t>
                </a:r>
                <a:r>
                  <a:rPr lang="en-US" altLang="zh-CN" dirty="0"/>
                  <a:t>2∶3</a:t>
                </a:r>
                <a:r>
                  <a:rPr lang="zh-CN" altLang="zh-CN" dirty="0"/>
                  <a:t>；放出的热量之比为</a:t>
                </a:r>
                <a:r>
                  <a:rPr lang="en-US" altLang="zh-CN" i="1" dirty="0"/>
                  <a:t>Q</a:t>
                </a:r>
                <a:r>
                  <a:rPr lang="en-US" altLang="zh-CN" baseline="-25000" dirty="0"/>
                  <a:t>1</a:t>
                </a:r>
                <a:r>
                  <a:rPr lang="en-US" altLang="zh-CN" dirty="0"/>
                  <a:t>∶</a:t>
                </a:r>
                <a:r>
                  <a:rPr lang="en-US" altLang="zh-CN" i="1" dirty="0"/>
                  <a:t>Q</a:t>
                </a:r>
                <a:r>
                  <a:rPr lang="en-US" altLang="zh-CN" baseline="-25000" dirty="0"/>
                  <a:t>2</a:t>
                </a:r>
                <a:r>
                  <a:rPr lang="zh-CN" altLang="zh-CN" dirty="0"/>
                  <a:t>＝</a:t>
                </a:r>
                <a:r>
                  <a:rPr lang="en-US" altLang="zh-CN" dirty="0"/>
                  <a:t>8∶3</a:t>
                </a:r>
                <a:r>
                  <a:rPr lang="zh-CN" altLang="zh-CN" dirty="0"/>
                  <a:t>；则燃料</a:t>
                </a:r>
                <a:r>
                  <a:rPr lang="en-US" altLang="zh-CN" dirty="0"/>
                  <a:t>1</a:t>
                </a:r>
                <a:r>
                  <a:rPr lang="zh-CN" altLang="zh-CN" dirty="0"/>
                  <a:t>的燃烧</a:t>
                </a:r>
                <a:endParaRPr lang="en-US" altLang="zh-CN" dirty="0"/>
              </a:p>
              <a:p>
                <a:pPr>
                  <a:lnSpc>
                    <a:spcPct val="100000"/>
                  </a:lnSpc>
                </a:pPr>
                <a:r>
                  <a:rPr lang="zh-CN" altLang="zh-CN" dirty="0"/>
                  <a:t>率与燃料</a:t>
                </a:r>
                <a:r>
                  <a:rPr lang="en-US" altLang="zh-CN" dirty="0"/>
                  <a:t>2</a:t>
                </a:r>
                <a:r>
                  <a:rPr lang="zh-CN" altLang="zh-CN" dirty="0"/>
                  <a:t>的燃烧率之比为</a:t>
                </a:r>
                <a14:m>
                  <m:oMath xmlns:m="http://schemas.openxmlformats.org/officeDocument/2006/math">
                    <m:f>
                      <m:fPr>
                        <m:ctrlPr>
                          <a:rPr lang="zh-CN" altLang="zh-CN" i="1">
                            <a:latin typeface="Cambria Math" panose="02040503050406030204" pitchFamily="18" charset="0"/>
                          </a:rPr>
                        </m:ctrlPr>
                      </m:fPr>
                      <m:num>
                        <m:f>
                          <m:fPr>
                            <m:ctrlPr>
                              <a:rPr lang="zh-CN" altLang="zh-CN" i="1">
                                <a:latin typeface="Cambria Math" panose="02040503050406030204" pitchFamily="18" charset="0"/>
                              </a:rPr>
                            </m:ctrlPr>
                          </m:fPr>
                          <m:num>
                            <m:sSub>
                              <m:sSubPr>
                                <m:ctrlPr>
                                  <a:rPr lang="zh-CN" altLang="zh-CN" i="1">
                                    <a:latin typeface="Cambria Math" panose="02040503050406030204" pitchFamily="18" charset="0"/>
                                  </a:rPr>
                                </m:ctrlPr>
                              </m:sSubPr>
                              <m:e>
                                <m:r>
                                  <a:rPr lang="en-US" altLang="zh-CN" i="1">
                                    <a:latin typeface="Cambria Math" panose="02040503050406030204" pitchFamily="18" charset="0"/>
                                  </a:rPr>
                                  <m:t>𝑄</m:t>
                                </m:r>
                              </m:e>
                              <m:sub>
                                <m:r>
                                  <a:rPr lang="en-US" altLang="zh-CN" i="1">
                                    <a:latin typeface="Cambria Math" panose="02040503050406030204" pitchFamily="18" charset="0"/>
                                  </a:rPr>
                                  <m:t>1</m:t>
                                </m:r>
                              </m:sub>
                            </m:sSub>
                          </m:num>
                          <m:den>
                            <m:sSub>
                              <m:sSubPr>
                                <m:ctrlPr>
                                  <a:rPr lang="zh-CN" altLang="zh-CN" i="1">
                                    <a:latin typeface="Cambria Math" panose="02040503050406030204" pitchFamily="18" charset="0"/>
                                  </a:rPr>
                                </m:ctrlPr>
                              </m:sSubPr>
                              <m:e>
                                <m:r>
                                  <a:rPr lang="en-US" altLang="zh-CN" i="1">
                                    <a:latin typeface="Cambria Math" panose="02040503050406030204" pitchFamily="18" charset="0"/>
                                  </a:rPr>
                                  <m:t>𝑡</m:t>
                                </m:r>
                              </m:e>
                              <m:sub>
                                <m:r>
                                  <a:rPr lang="en-US" altLang="zh-CN" i="1">
                                    <a:latin typeface="Cambria Math" panose="02040503050406030204" pitchFamily="18" charset="0"/>
                                  </a:rPr>
                                  <m:t>1</m:t>
                                </m:r>
                              </m:sub>
                            </m:sSub>
                          </m:den>
                        </m:f>
                      </m:num>
                      <m:den>
                        <m:f>
                          <m:fPr>
                            <m:ctrlPr>
                              <a:rPr lang="zh-CN" altLang="zh-CN" i="1">
                                <a:latin typeface="Cambria Math" panose="02040503050406030204" pitchFamily="18" charset="0"/>
                              </a:rPr>
                            </m:ctrlPr>
                          </m:fPr>
                          <m:num>
                            <m:sSub>
                              <m:sSubPr>
                                <m:ctrlPr>
                                  <a:rPr lang="zh-CN" altLang="zh-CN" i="1">
                                    <a:latin typeface="Cambria Math" panose="02040503050406030204" pitchFamily="18" charset="0"/>
                                  </a:rPr>
                                </m:ctrlPr>
                              </m:sSubPr>
                              <m:e>
                                <m:r>
                                  <a:rPr lang="en-US" altLang="zh-CN" i="1">
                                    <a:latin typeface="Cambria Math" panose="02040503050406030204" pitchFamily="18" charset="0"/>
                                  </a:rPr>
                                  <m:t>𝑄</m:t>
                                </m:r>
                              </m:e>
                              <m:sub>
                                <m:r>
                                  <a:rPr lang="en-US" altLang="zh-CN" i="1">
                                    <a:latin typeface="Cambria Math" panose="02040503050406030204" pitchFamily="18" charset="0"/>
                                  </a:rPr>
                                  <m:t>2</m:t>
                                </m:r>
                              </m:sub>
                            </m:sSub>
                          </m:num>
                          <m:den>
                            <m:sSub>
                              <m:sSubPr>
                                <m:ctrlPr>
                                  <a:rPr lang="zh-CN" altLang="zh-CN" i="1">
                                    <a:latin typeface="Cambria Math" panose="02040503050406030204" pitchFamily="18" charset="0"/>
                                  </a:rPr>
                                </m:ctrlPr>
                              </m:sSubPr>
                              <m:e>
                                <m:r>
                                  <a:rPr lang="en-US" altLang="zh-CN" i="1">
                                    <a:latin typeface="Cambria Math" panose="02040503050406030204" pitchFamily="18" charset="0"/>
                                  </a:rPr>
                                  <m:t>𝑡</m:t>
                                </m:r>
                              </m:e>
                              <m:sub>
                                <m:r>
                                  <a:rPr lang="en-US" altLang="zh-CN" i="1">
                                    <a:latin typeface="Cambria Math" panose="02040503050406030204" pitchFamily="18" charset="0"/>
                                  </a:rPr>
                                  <m:t>2</m:t>
                                </m:r>
                              </m:sub>
                            </m:sSub>
                          </m:den>
                        </m:f>
                      </m:den>
                    </m:f>
                  </m:oMath>
                </a14:m>
                <a:r>
                  <a:rPr lang="zh-CN" altLang="zh-CN" dirty="0"/>
                  <a:t>＝</a:t>
                </a:r>
                <a14:m>
                  <m:oMath xmlns:m="http://schemas.openxmlformats.org/officeDocument/2006/math">
                    <m:f>
                      <m:fPr>
                        <m:ctrlPr>
                          <a:rPr lang="zh-CN" altLang="zh-CN" i="1">
                            <a:latin typeface="Cambria Math" panose="02040503050406030204" pitchFamily="18" charset="0"/>
                          </a:rPr>
                        </m:ctrlPr>
                      </m:fPr>
                      <m:num>
                        <m:sSub>
                          <m:sSubPr>
                            <m:ctrlPr>
                              <a:rPr lang="zh-CN" altLang="zh-CN" i="1">
                                <a:latin typeface="Cambria Math" panose="02040503050406030204" pitchFamily="18" charset="0"/>
                              </a:rPr>
                            </m:ctrlPr>
                          </m:sSubPr>
                          <m:e>
                            <m:r>
                              <a:rPr lang="en-US" altLang="zh-CN" i="1">
                                <a:latin typeface="Cambria Math" panose="02040503050406030204" pitchFamily="18" charset="0"/>
                              </a:rPr>
                              <m:t>𝑄</m:t>
                            </m:r>
                          </m:e>
                          <m:sub>
                            <m:r>
                              <a:rPr lang="en-US" altLang="zh-CN" i="1">
                                <a:latin typeface="Cambria Math" panose="02040503050406030204" pitchFamily="18" charset="0"/>
                              </a:rPr>
                              <m:t>1</m:t>
                            </m:r>
                          </m:sub>
                        </m:sSub>
                      </m:num>
                      <m:den>
                        <m:sSub>
                          <m:sSubPr>
                            <m:ctrlPr>
                              <a:rPr lang="zh-CN" altLang="zh-CN" i="1">
                                <a:latin typeface="Cambria Math" panose="02040503050406030204" pitchFamily="18" charset="0"/>
                              </a:rPr>
                            </m:ctrlPr>
                          </m:sSubPr>
                          <m:e>
                            <m:r>
                              <a:rPr lang="en-US" altLang="zh-CN" i="1">
                                <a:latin typeface="Cambria Math" panose="02040503050406030204" pitchFamily="18" charset="0"/>
                              </a:rPr>
                              <m:t>𝑄</m:t>
                            </m:r>
                          </m:e>
                          <m:sub>
                            <m:r>
                              <a:rPr lang="en-US" altLang="zh-CN" i="1">
                                <a:latin typeface="Cambria Math" panose="02040503050406030204" pitchFamily="18" charset="0"/>
                              </a:rPr>
                              <m:t>2</m:t>
                            </m:r>
                          </m:sub>
                        </m:sSub>
                      </m:den>
                    </m:f>
                  </m:oMath>
                </a14:m>
                <a:r>
                  <a:rPr lang="en-US" altLang="zh-CN" dirty="0"/>
                  <a:t>×</a:t>
                </a:r>
                <a14:m>
                  <m:oMath xmlns:m="http://schemas.openxmlformats.org/officeDocument/2006/math">
                    <m:f>
                      <m:fPr>
                        <m:ctrlPr>
                          <a:rPr lang="zh-CN" altLang="zh-CN" i="1">
                            <a:latin typeface="Cambria Math" panose="02040503050406030204" pitchFamily="18" charset="0"/>
                          </a:rPr>
                        </m:ctrlPr>
                      </m:fPr>
                      <m:num>
                        <m:sSub>
                          <m:sSubPr>
                            <m:ctrlPr>
                              <a:rPr lang="zh-CN" altLang="zh-CN" i="1">
                                <a:latin typeface="Cambria Math" panose="02040503050406030204" pitchFamily="18" charset="0"/>
                              </a:rPr>
                            </m:ctrlPr>
                          </m:sSubPr>
                          <m:e>
                            <m:r>
                              <a:rPr lang="en-US" altLang="zh-CN" i="1">
                                <a:latin typeface="Cambria Math" panose="02040503050406030204" pitchFamily="18" charset="0"/>
                              </a:rPr>
                              <m:t>𝑡</m:t>
                            </m:r>
                          </m:e>
                          <m:sub>
                            <m:r>
                              <a:rPr lang="en-US" altLang="zh-CN" i="1">
                                <a:latin typeface="Cambria Math" panose="02040503050406030204" pitchFamily="18" charset="0"/>
                              </a:rPr>
                              <m:t>2</m:t>
                            </m:r>
                          </m:sub>
                        </m:sSub>
                      </m:num>
                      <m:den>
                        <m:sSub>
                          <m:sSubPr>
                            <m:ctrlPr>
                              <a:rPr lang="zh-CN" altLang="zh-CN" i="1">
                                <a:latin typeface="Cambria Math" panose="02040503050406030204" pitchFamily="18" charset="0"/>
                              </a:rPr>
                            </m:ctrlPr>
                          </m:sSubPr>
                          <m:e>
                            <m:r>
                              <a:rPr lang="en-US" altLang="zh-CN" i="1">
                                <a:latin typeface="Cambria Math" panose="02040503050406030204" pitchFamily="18" charset="0"/>
                              </a:rPr>
                              <m:t>𝑡</m:t>
                            </m:r>
                          </m:e>
                          <m:sub>
                            <m:r>
                              <a:rPr lang="en-US" altLang="zh-CN" i="1">
                                <a:latin typeface="Cambria Math" panose="02040503050406030204" pitchFamily="18" charset="0"/>
                              </a:rPr>
                              <m:t>1</m:t>
                            </m:r>
                          </m:sub>
                        </m:sSub>
                      </m:den>
                    </m:f>
                  </m:oMath>
                </a14:m>
                <a:r>
                  <a:rPr lang="zh-CN" altLang="zh-CN" dirty="0"/>
                  <a:t>＝</a:t>
                </a:r>
                <a14:m>
                  <m:oMath xmlns:m="http://schemas.openxmlformats.org/officeDocument/2006/math">
                    <m:f>
                      <m:fPr>
                        <m:ctrlPr>
                          <a:rPr lang="zh-CN" altLang="zh-CN" i="1">
                            <a:latin typeface="Cambria Math" panose="02040503050406030204" pitchFamily="18" charset="0"/>
                          </a:rPr>
                        </m:ctrlPr>
                      </m:fPr>
                      <m:num>
                        <m:r>
                          <a:rPr lang="en-US" altLang="zh-CN" i="1">
                            <a:latin typeface="Cambria Math" panose="02040503050406030204" pitchFamily="18" charset="0"/>
                          </a:rPr>
                          <m:t>8</m:t>
                        </m:r>
                      </m:num>
                      <m:den>
                        <m:r>
                          <a:rPr lang="en-US" altLang="zh-CN" i="1">
                            <a:latin typeface="Cambria Math" panose="02040503050406030204" pitchFamily="18" charset="0"/>
                          </a:rPr>
                          <m:t>3</m:t>
                        </m:r>
                      </m:den>
                    </m:f>
                  </m:oMath>
                </a14:m>
                <a:r>
                  <a:rPr lang="en-US" altLang="zh-CN" dirty="0"/>
                  <a:t>×</a:t>
                </a:r>
                <a14:m>
                  <m:oMath xmlns:m="http://schemas.openxmlformats.org/officeDocument/2006/math">
                    <m:f>
                      <m:fPr>
                        <m:ctrlPr>
                          <a:rPr lang="zh-CN" altLang="zh-CN" i="1">
                            <a:latin typeface="Cambria Math" panose="02040503050406030204" pitchFamily="18" charset="0"/>
                          </a:rPr>
                        </m:ctrlPr>
                      </m:fPr>
                      <m:num>
                        <m:r>
                          <a:rPr lang="en-US" altLang="zh-CN" i="1">
                            <a:latin typeface="Cambria Math" panose="02040503050406030204" pitchFamily="18" charset="0"/>
                          </a:rPr>
                          <m:t>3</m:t>
                        </m:r>
                      </m:num>
                      <m:den>
                        <m:r>
                          <a:rPr lang="en-US" altLang="zh-CN" i="1">
                            <a:latin typeface="Cambria Math" panose="02040503050406030204" pitchFamily="18" charset="0"/>
                          </a:rPr>
                          <m:t>2</m:t>
                        </m:r>
                      </m:den>
                    </m:f>
                  </m:oMath>
                </a14:m>
                <a:r>
                  <a:rPr lang="zh-CN" altLang="zh-CN" dirty="0"/>
                  <a:t>＝</a:t>
                </a:r>
                <a:r>
                  <a:rPr lang="en-US" altLang="zh-CN" dirty="0"/>
                  <a:t>4.</a:t>
                </a:r>
                <a:endParaRPr lang="zh-CN" altLang="en-US" dirty="0"/>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600436"/>
                <a:ext cx="11485848" cy="4025526"/>
              </a:xfrm>
              <a:blipFill>
                <a:blip r:embed="rId2"/>
                <a:stretch>
                  <a:fillRect l="-796" t="-151" r="-849"/>
                </a:stretch>
              </a:blipFill>
            </p:spPr>
            <p:txBody>
              <a:bodyPr/>
              <a:lstStyle/>
              <a:p>
                <a:r>
                  <a:rPr lang="zh-CN" altLang="en-US">
                    <a:noFill/>
                  </a:rPr>
                  <a:t> </a:t>
                </a:r>
              </a:p>
            </p:txBody>
          </p:sp>
        </mc:Fallback>
      </mc:AlternateContent>
      <p:pic>
        <p:nvPicPr>
          <p:cNvPr id="3" name="gyc483.jpg" descr="id:2147490072;FounderCES"/>
          <p:cNvPicPr/>
          <p:nvPr/>
        </p:nvPicPr>
        <p:blipFill>
          <a:blip r:embed="rId3"/>
          <a:stretch>
            <a:fillRect/>
          </a:stretch>
        </p:blipFill>
        <p:spPr>
          <a:xfrm>
            <a:off x="1558702" y="4483242"/>
            <a:ext cx="2232248" cy="1426800"/>
          </a:xfrm>
          <a:prstGeom prst="rect">
            <a:avLst/>
          </a:prstGeom>
        </p:spPr>
      </p:pic>
      <p:pic>
        <p:nvPicPr>
          <p:cNvPr id="4" name="gyc484.jpg" descr="id:2147490079;FounderCES"/>
          <p:cNvPicPr/>
          <p:nvPr/>
        </p:nvPicPr>
        <p:blipFill>
          <a:blip r:embed="rId4"/>
          <a:stretch>
            <a:fillRect/>
          </a:stretch>
        </p:blipFill>
        <p:spPr>
          <a:xfrm>
            <a:off x="5015086" y="4495986"/>
            <a:ext cx="1944216" cy="1414055"/>
          </a:xfrm>
          <a:prstGeom prst="rect">
            <a:avLst/>
          </a:prstGeom>
        </p:spPr>
      </p:pic>
      <p:pic>
        <p:nvPicPr>
          <p:cNvPr id="5" name="gyc485.jpg" descr="id:2147490086;FounderCES"/>
          <p:cNvPicPr/>
          <p:nvPr/>
        </p:nvPicPr>
        <p:blipFill>
          <a:blip r:embed="rId5"/>
          <a:stretch>
            <a:fillRect/>
          </a:stretch>
        </p:blipFill>
        <p:spPr>
          <a:xfrm>
            <a:off x="8183438" y="4483242"/>
            <a:ext cx="1656184" cy="1426799"/>
          </a:xfrm>
          <a:prstGeom prst="rect">
            <a:avLst/>
          </a:prstGeom>
        </p:spPr>
      </p:pic>
      <p:sp>
        <p:nvSpPr>
          <p:cNvPr id="6" name="矩形 5"/>
          <p:cNvSpPr/>
          <p:nvPr/>
        </p:nvSpPr>
        <p:spPr>
          <a:xfrm>
            <a:off x="2049032" y="5778771"/>
            <a:ext cx="670942"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甲</a:t>
            </a:r>
          </a:p>
        </p:txBody>
      </p:sp>
      <p:sp>
        <p:nvSpPr>
          <p:cNvPr id="7" name="矩形 6"/>
          <p:cNvSpPr/>
          <p:nvPr/>
        </p:nvSpPr>
        <p:spPr>
          <a:xfrm>
            <a:off x="5519142" y="5761744"/>
            <a:ext cx="598934"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乙</a:t>
            </a:r>
          </a:p>
        </p:txBody>
      </p:sp>
      <p:sp>
        <p:nvSpPr>
          <p:cNvPr id="8" name="矩形 7"/>
          <p:cNvSpPr/>
          <p:nvPr/>
        </p:nvSpPr>
        <p:spPr>
          <a:xfrm>
            <a:off x="8713142" y="5677782"/>
            <a:ext cx="492443"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丙</a:t>
            </a:r>
            <a:endParaRPr lang="en-US"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9" name="矩形 8"/>
          <p:cNvSpPr/>
          <p:nvPr/>
        </p:nvSpPr>
        <p:spPr>
          <a:xfrm>
            <a:off x="4979048" y="6077098"/>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latin typeface="+mn-ea"/>
                <a:ea typeface="+mn-ea"/>
                <a:cs typeface="Times New Roman" panose="02020603050405020304" pitchFamily="18" charset="0"/>
              </a:rPr>
              <a:t>（第</a:t>
            </a:r>
            <a:r>
              <a:rPr lang="en-US" altLang="zh-CN" sz="2400" b="0">
                <a:solidFill>
                  <a:srgbClr val="000000"/>
                </a:solidFill>
                <a:latin typeface="+mn-lt"/>
                <a:ea typeface="+mn-ea"/>
                <a:cs typeface="Times New Roman" panose="02020603050405020304" pitchFamily="18" charset="0"/>
              </a:rPr>
              <a:t>21</a:t>
            </a:r>
            <a:r>
              <a:rPr lang="zh-CN" altLang="zh-CN" sz="2400" b="0">
                <a:solidFill>
                  <a:srgbClr val="000000"/>
                </a:solidFill>
                <a:latin typeface="+mn-ea"/>
                <a:ea typeface="+mn-ea"/>
                <a:cs typeface="Times New Roman" panose="02020603050405020304" pitchFamily="18" charset="0"/>
              </a:rPr>
              <a:t>题）</a:t>
            </a:r>
            <a:endParaRPr lang="en-US" altLang="zh-CN" sz="2400" b="0">
              <a:solidFill>
                <a:srgbClr val="000000"/>
              </a:solidFill>
              <a:latin typeface="+mn-ea"/>
              <a:ea typeface="+mn-ea"/>
              <a:cs typeface="Times New Roman" panose="02020603050405020304" pitchFamily="18"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p:nvPr/>
        </p:nvSpPr>
        <p:spPr bwMode="auto">
          <a:xfrm>
            <a:off x="360854" y="2276872"/>
            <a:ext cx="11485848" cy="1937197"/>
          </a:xfrm>
          <a:prstGeom prst="rect">
            <a:avLst/>
          </a:prstGeom>
          <a:solidFill>
            <a:srgbClr val="E1F4F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latin typeface="楷体" panose="02010609060101010101" pitchFamily="49" charset="-122"/>
                <a:ea typeface="楷体" panose="02010609060101010101" pitchFamily="49" charset="-122"/>
              </a:rPr>
              <a:t>名师点评在求解燃料</a:t>
            </a:r>
            <a:r>
              <a:rPr lang="en-US" altLang="zh-CN">
                <a:ea typeface="楷体" panose="02010609060101010101" pitchFamily="49" charset="-122"/>
              </a:rPr>
              <a:t>1</a:t>
            </a:r>
            <a:r>
              <a:rPr lang="zh-CN" altLang="zh-CN">
                <a:ea typeface="楷体" panose="02010609060101010101" pitchFamily="49" charset="-122"/>
              </a:rPr>
              <a:t>燃烧</a:t>
            </a:r>
            <a:r>
              <a:rPr lang="en-US" altLang="zh-CN">
                <a:ea typeface="楷体" panose="02010609060101010101" pitchFamily="49" charset="-122"/>
              </a:rPr>
              <a:t>10 min</a:t>
            </a:r>
            <a:r>
              <a:rPr lang="zh-CN" altLang="zh-CN">
                <a:ea typeface="楷体" panose="02010609060101010101" pitchFamily="49" charset="-122"/>
              </a:rPr>
              <a:t>放出的热量时，不能直接用公式</a:t>
            </a:r>
            <a:r>
              <a:rPr lang="en-US" altLang="zh-CN" i="1">
                <a:ea typeface="楷体" panose="02010609060101010101" pitchFamily="49" charset="-122"/>
              </a:rPr>
              <a:t>Q</a:t>
            </a:r>
            <a:r>
              <a:rPr lang="zh-CN" altLang="zh-CN">
                <a:ea typeface="楷体" panose="02010609060101010101" pitchFamily="49" charset="-122"/>
              </a:rPr>
              <a:t>＝</a:t>
            </a:r>
            <a:r>
              <a:rPr lang="en-US" altLang="zh-CN" i="1">
                <a:ea typeface="楷体" panose="02010609060101010101" pitchFamily="49" charset="-122"/>
              </a:rPr>
              <a:t>cm</a:t>
            </a:r>
            <a:r>
              <a:rPr lang="en-US" altLang="zh-CN">
                <a:ea typeface="楷体" panose="02010609060101010101" pitchFamily="49" charset="-122"/>
              </a:rPr>
              <a:t>Δ</a:t>
            </a:r>
            <a:r>
              <a:rPr lang="en-US" altLang="zh-CN" i="1">
                <a:ea typeface="楷体" panose="02010609060101010101" pitchFamily="49" charset="-122"/>
              </a:rPr>
              <a:t>t</a:t>
            </a:r>
            <a:r>
              <a:rPr lang="zh-CN" altLang="zh-CN">
                <a:ea typeface="楷体" panose="02010609060101010101" pitchFamily="49" charset="-122"/>
              </a:rPr>
              <a:t>求解，应该用燃料</a:t>
            </a:r>
            <a:r>
              <a:rPr lang="en-US" altLang="zh-CN">
                <a:ea typeface="楷体" panose="02010609060101010101" pitchFamily="49" charset="-122"/>
              </a:rPr>
              <a:t>1</a:t>
            </a:r>
            <a:r>
              <a:rPr lang="zh-CN" altLang="zh-CN">
                <a:ea typeface="楷体" panose="02010609060101010101" pitchFamily="49" charset="-122"/>
              </a:rPr>
              <a:t>燃烧</a:t>
            </a:r>
            <a:r>
              <a:rPr lang="en-US" altLang="zh-CN">
                <a:ea typeface="楷体" panose="02010609060101010101" pitchFamily="49" charset="-122"/>
              </a:rPr>
              <a:t>10 min</a:t>
            </a:r>
            <a:r>
              <a:rPr lang="zh-CN" altLang="zh-CN">
                <a:ea typeface="楷体" panose="02010609060101010101" pitchFamily="49" charset="-122"/>
              </a:rPr>
              <a:t>放出的热量等于燃烧</a:t>
            </a:r>
            <a:r>
              <a:rPr lang="en-US" altLang="zh-CN">
                <a:ea typeface="楷体" panose="02010609060101010101" pitchFamily="49" charset="-122"/>
              </a:rPr>
              <a:t>5 min</a:t>
            </a:r>
            <a:r>
              <a:rPr lang="zh-CN" altLang="zh-CN">
                <a:ea typeface="楷体" panose="02010609060101010101" pitchFamily="49" charset="-122"/>
              </a:rPr>
              <a:t>放出的热量的</a:t>
            </a:r>
            <a:r>
              <a:rPr lang="en-US" altLang="zh-CN">
                <a:ea typeface="楷体" panose="02010609060101010101" pitchFamily="49" charset="-122"/>
              </a:rPr>
              <a:t>2</a:t>
            </a:r>
            <a:r>
              <a:rPr lang="zh-CN" altLang="zh-CN">
                <a:ea typeface="楷体" panose="02010609060101010101" pitchFamily="49" charset="-122"/>
              </a:rPr>
              <a:t>倍，因为</a:t>
            </a:r>
            <a:r>
              <a:rPr lang="en-US" altLang="zh-CN">
                <a:ea typeface="楷体" panose="02010609060101010101" pitchFamily="49" charset="-122"/>
              </a:rPr>
              <a:t>5</a:t>
            </a:r>
            <a:r>
              <a:rPr lang="zh-CN" altLang="zh-CN">
                <a:ea typeface="楷体" panose="02010609060101010101" pitchFamily="49" charset="-122"/>
              </a:rPr>
              <a:t>～</a:t>
            </a:r>
            <a:r>
              <a:rPr lang="en-US" altLang="zh-CN">
                <a:ea typeface="楷体" panose="02010609060101010101" pitchFamily="49" charset="-122"/>
              </a:rPr>
              <a:t>10 min</a:t>
            </a:r>
            <a:r>
              <a:rPr lang="zh-CN" altLang="zh-CN">
                <a:ea typeface="楷体" panose="02010609060101010101" pitchFamily="49" charset="-122"/>
              </a:rPr>
              <a:t>时水处于沸腾状态，继续吸热，但温度保持不变</a:t>
            </a:r>
            <a:r>
              <a:rPr lang="en-US" altLang="zh-CN">
                <a:ea typeface="楷体" panose="02010609060101010101" pitchFamily="49" charset="-122"/>
              </a:rPr>
              <a:t>.</a:t>
            </a:r>
            <a:endParaRPr lang="zh-CN" altLang="zh-CN">
              <a:ea typeface="楷体" panose="02010609060101010101" pitchFamily="49" charset="-122"/>
            </a:endParaRPr>
          </a:p>
          <a:p>
            <a:pPr eaLnBrk="1" hangingPunct="0">
              <a:spcAft>
                <a:spcPts val="0"/>
              </a:spcAft>
            </a:pP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349650" y="2276872"/>
            <a:ext cx="1749116" cy="452427"/>
          </a:xfrm>
          <a:prstGeom prst="rect">
            <a:avLst/>
          </a:prstGeom>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57737"/>
            <a:ext cx="11485848" cy="5101397"/>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江苏宿迁宿豫区期末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探究电流与电压、电阻关系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的实验中，小方选用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四个电阻、电压恒为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的电源、</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的滑动变阻器等器材设计的实验电路如图甲所示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tabLst>
                <a:tab pos="5941060" algn="l"/>
              </a:tabLst>
            </a:pPr>
            <a:endPar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5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）为了保护电路，开关闭合前应将滑动变阻器的滑片调到最</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左</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右</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86.jpg" descr="id:2147490093;FounderCES"/>
          <p:cNvPicPr/>
          <p:nvPr/>
        </p:nvPicPr>
        <p:blipFill>
          <a:blip r:embed="rId2"/>
          <a:stretch>
            <a:fillRect/>
          </a:stretch>
        </p:blipFill>
        <p:spPr>
          <a:xfrm>
            <a:off x="2708616" y="2359247"/>
            <a:ext cx="2376264" cy="1728192"/>
          </a:xfrm>
          <a:prstGeom prst="rect">
            <a:avLst/>
          </a:prstGeom>
        </p:spPr>
      </p:pic>
      <p:pic>
        <p:nvPicPr>
          <p:cNvPr id="4" name="gyc487.jpg" descr="id:2147490100;FounderCES"/>
          <p:cNvPicPr/>
          <p:nvPr/>
        </p:nvPicPr>
        <p:blipFill>
          <a:blip r:embed="rId3"/>
          <a:stretch>
            <a:fillRect/>
          </a:stretch>
        </p:blipFill>
        <p:spPr>
          <a:xfrm>
            <a:off x="6383238" y="2360564"/>
            <a:ext cx="2232248" cy="1728192"/>
          </a:xfrm>
          <a:prstGeom prst="rect">
            <a:avLst/>
          </a:prstGeom>
        </p:spPr>
      </p:pic>
      <p:sp>
        <p:nvSpPr>
          <p:cNvPr id="5" name="矩形 4"/>
          <p:cNvSpPr/>
          <p:nvPr/>
        </p:nvSpPr>
        <p:spPr>
          <a:xfrm>
            <a:off x="3614121" y="4029136"/>
            <a:ext cx="670942"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甲</a:t>
            </a:r>
          </a:p>
        </p:txBody>
      </p:sp>
      <p:sp>
        <p:nvSpPr>
          <p:cNvPr id="6" name="矩形 5"/>
          <p:cNvSpPr/>
          <p:nvPr/>
        </p:nvSpPr>
        <p:spPr>
          <a:xfrm>
            <a:off x="7290271" y="3988374"/>
            <a:ext cx="492443"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乙</a:t>
            </a:r>
            <a:endParaRPr lang="en-US"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7" name="矩形 6"/>
          <p:cNvSpPr/>
          <p:nvPr/>
        </p:nvSpPr>
        <p:spPr>
          <a:xfrm>
            <a:off x="4760807" y="4087439"/>
            <a:ext cx="1723549"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a:t>
            </a:r>
            <a:r>
              <a:rPr lang="zh-CN" altLang="zh-CN" sz="2400" b="0">
                <a:solidFill>
                  <a:srgbClr val="000000"/>
                </a:solidFill>
                <a:latin typeface="+mn-ea"/>
                <a:ea typeface="+mn-ea"/>
                <a:cs typeface="Times New Roman" panose="02020603050405020304" pitchFamily="18" charset="0"/>
              </a:rPr>
              <a:t>第</a:t>
            </a:r>
            <a:r>
              <a:rPr lang="en-US" altLang="zh-CN" sz="2400" b="0">
                <a:solidFill>
                  <a:srgbClr val="000000"/>
                </a:solidFill>
                <a:latin typeface="+mn-lt"/>
                <a:ea typeface="楷体" panose="02010609060101010101" pitchFamily="49" charset="-122"/>
                <a:cs typeface="Times New Roman" panose="02020603050405020304" pitchFamily="18" charset="0"/>
              </a:rPr>
              <a:t>22</a:t>
            </a:r>
            <a:r>
              <a:rPr lang="zh-CN" altLang="zh-CN" sz="2400" b="0">
                <a:solidFill>
                  <a:srgbClr val="000000"/>
                </a:solidFill>
                <a:latin typeface="+mn-ea"/>
                <a:ea typeface="+mn-ea"/>
                <a:cs typeface="Times New Roman" panose="02020603050405020304" pitchFamily="18" charset="0"/>
              </a:rPr>
              <a:t>题</a:t>
            </a:r>
            <a:r>
              <a:rPr lang="zh-CN" altLang="zh-CN" sz="2400" b="0">
                <a:solidFill>
                  <a:srgbClr val="000000"/>
                </a:solidFill>
                <a:cs typeface="Times New Roman" panose="02020603050405020304" pitchFamily="18" charset="0"/>
              </a:rPr>
              <a:t>）</a:t>
            </a:r>
            <a:endParaRPr lang="en-US" altLang="zh-CN" sz="2400" b="0">
              <a:solidFill>
                <a:srgbClr val="000000"/>
              </a:solidFill>
              <a:cs typeface="Times New Roman" panose="02020603050405020304" pitchFamily="18" charset="0"/>
            </a:endParaRPr>
          </a:p>
        </p:txBody>
      </p:sp>
      <p:sp>
        <p:nvSpPr>
          <p:cNvPr id="9" name="矩形 8"/>
          <p:cNvSpPr/>
          <p:nvPr/>
        </p:nvSpPr>
        <p:spPr>
          <a:xfrm>
            <a:off x="9263558" y="4581128"/>
            <a:ext cx="494046" cy="461665"/>
          </a:xfrm>
          <a:prstGeom prst="rect">
            <a:avLst/>
          </a:prstGeom>
        </p:spPr>
        <p:txBody>
          <a:bodyPr wrap="none">
            <a:spAutoFit/>
          </a:bodyPr>
          <a:lstStyle/>
          <a:p>
            <a:r>
              <a:rPr lang="zh-CN" altLang="zh-CN" sz="2400">
                <a:latin typeface="黑体" panose="02010609060101010101" pitchFamily="49" charset="-122"/>
                <a:ea typeface="黑体" panose="02010609060101010101" pitchFamily="49" charset="-122"/>
                <a:cs typeface="Times New Roman" panose="02020603050405020304" pitchFamily="18" charset="0"/>
              </a:rPr>
              <a:t>左</a:t>
            </a:r>
            <a:endParaRPr lang="zh-CN" altLang="en-US">
              <a:latin typeface="黑体" panose="02010609060101010101" pitchFamily="49" charset="-122"/>
              <a:ea typeface="黑体" panose="02010609060101010101" pitchFamily="49" charset="-122"/>
            </a:endParaRPr>
          </a:p>
        </p:txBody>
      </p:sp>
      <p:sp>
        <p:nvSpPr>
          <p:cNvPr id="10" name="内容占位符 1"/>
          <p:cNvSpPr txBox="1"/>
          <p:nvPr/>
        </p:nvSpPr>
        <p:spPr bwMode="auto">
          <a:xfrm>
            <a:off x="360854" y="5597866"/>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spc="-100">
                <a:solidFill>
                  <a:srgbClr val="00B0F0"/>
                </a:solidFill>
                <a:latin typeface="黑体" panose="02010609060101010101" pitchFamily="49" charset="-122"/>
                <a:ea typeface="宋体" panose="02010600030101010101" pitchFamily="2" charset="-122"/>
                <a:cs typeface="Times New Roman" panose="02020603050405020304" pitchFamily="18" charset="0"/>
              </a:rPr>
              <a:t> </a:t>
            </a:r>
            <a:r>
              <a:rPr lang="en-US" altLang="zh-CN" spc="-100">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spc="-100">
                <a:solidFill>
                  <a:srgbClr val="00B0F0"/>
                </a:solidFill>
                <a:latin typeface="黑体" panose="02010609060101010101" pitchFamily="49" charset="-122"/>
                <a:ea typeface="黑体" panose="02010609060101010101" pitchFamily="49" charset="-122"/>
                <a:cs typeface="Times New Roman" panose="02020603050405020304" pitchFamily="18" charset="0"/>
              </a:rPr>
              <a:t>解析</a:t>
            </a:r>
            <a:r>
              <a:rPr lang="en-US" altLang="zh-CN" spc="-100">
                <a:solidFill>
                  <a:srgbClr val="00B0F0"/>
                </a:solidFill>
                <a:latin typeface="黑体" panose="02010609060101010101" pitchFamily="49" charset="-122"/>
                <a:ea typeface="黑体" panose="02010609060101010101" pitchFamily="49" charset="-122"/>
                <a:cs typeface="Times New Roman" panose="02020603050405020304" pitchFamily="18" charset="0"/>
              </a:rPr>
              <a:t>] </a:t>
            </a:r>
            <a:r>
              <a:rPr lang="zh-CN" altLang="zh-CN" spc="-100">
                <a:latin typeface="Times New Roman" panose="02020603050405020304" pitchFamily="18" charset="0"/>
                <a:ea typeface="宋体" panose="02010600030101010101" pitchFamily="2" charset="-122"/>
                <a:cs typeface="Times New Roman" panose="02020603050405020304" pitchFamily="18" charset="0"/>
              </a:rPr>
              <a:t>为了保护电路，开关闭合前应将滑动变阻器的滑片调到阻值最大处，即最左端</a:t>
            </a:r>
            <a:r>
              <a:rPr lang="en-US" altLang="zh-CN" spc="-100">
                <a:latin typeface="宋体" panose="02010600030101010101" pitchFamily="2" charset="-122"/>
                <a:cs typeface="Times New Roman" panose="02020603050405020304" pitchFamily="18" charset="0"/>
              </a:rPr>
              <a:t>.</a:t>
            </a:r>
            <a:endParaRPr lang="zh-CN" altLang="en-US" spc="-1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）首先，接入阻值为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的电阻探究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电流与电压关系的实验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在这个实验过程中，通过多次改变滑片的位置来改变</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，进行多次实验，记录表格如表所示，当电压表示数为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时，电流表示数如图乙所示，为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86.jpg" descr="id:2147490093;FounderCES"/>
          <p:cNvPicPr/>
          <p:nvPr/>
        </p:nvPicPr>
        <p:blipFill>
          <a:blip r:embed="rId2"/>
          <a:stretch>
            <a:fillRect/>
          </a:stretch>
        </p:blipFill>
        <p:spPr>
          <a:xfrm>
            <a:off x="7247334" y="2541717"/>
            <a:ext cx="1965251" cy="1429273"/>
          </a:xfrm>
          <a:prstGeom prst="rect">
            <a:avLst/>
          </a:prstGeom>
        </p:spPr>
      </p:pic>
      <p:pic>
        <p:nvPicPr>
          <p:cNvPr id="4" name="gyc487.jpg" descr="id:2147490100;FounderCES"/>
          <p:cNvPicPr/>
          <p:nvPr/>
        </p:nvPicPr>
        <p:blipFill>
          <a:blip r:embed="rId3"/>
          <a:stretch>
            <a:fillRect/>
          </a:stretch>
        </p:blipFill>
        <p:spPr>
          <a:xfrm>
            <a:off x="9519574" y="2434226"/>
            <a:ext cx="2232248" cy="1728192"/>
          </a:xfrm>
          <a:prstGeom prst="rect">
            <a:avLst/>
          </a:prstGeom>
        </p:spPr>
      </p:pic>
      <p:sp>
        <p:nvSpPr>
          <p:cNvPr id="5" name="矩形 4"/>
          <p:cNvSpPr/>
          <p:nvPr/>
        </p:nvSpPr>
        <p:spPr>
          <a:xfrm>
            <a:off x="7831802" y="3970832"/>
            <a:ext cx="670942"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甲</a:t>
            </a:r>
          </a:p>
        </p:txBody>
      </p:sp>
      <p:sp>
        <p:nvSpPr>
          <p:cNvPr id="6" name="矩形 5"/>
          <p:cNvSpPr/>
          <p:nvPr/>
        </p:nvSpPr>
        <p:spPr>
          <a:xfrm>
            <a:off x="10344830" y="4017830"/>
            <a:ext cx="492443"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乙</a:t>
            </a:r>
            <a:endParaRPr lang="en-US"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7" name="矩形 6"/>
          <p:cNvSpPr/>
          <p:nvPr/>
        </p:nvSpPr>
        <p:spPr>
          <a:xfrm>
            <a:off x="8502744" y="4328823"/>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a:t>
            </a:r>
            <a:r>
              <a:rPr lang="zh-CN" altLang="zh-CN" sz="2400" b="0">
                <a:solidFill>
                  <a:srgbClr val="000000"/>
                </a:solidFill>
                <a:latin typeface="宋体" panose="02010600030101010101" pitchFamily="2" charset="-122"/>
                <a:cs typeface="Times New Roman" panose="02020603050405020304" pitchFamily="18" charset="0"/>
              </a:rPr>
              <a:t>第</a:t>
            </a:r>
            <a:r>
              <a:rPr lang="en-US" altLang="zh-CN" sz="2400" b="0">
                <a:solidFill>
                  <a:srgbClr val="000000"/>
                </a:solidFill>
                <a:latin typeface="+mn-lt"/>
                <a:cs typeface="Times New Roman" panose="02020603050405020304" pitchFamily="18" charset="0"/>
              </a:rPr>
              <a:t>22</a:t>
            </a:r>
            <a:r>
              <a:rPr lang="zh-CN" altLang="zh-CN" sz="2400" b="0">
                <a:solidFill>
                  <a:srgbClr val="000000"/>
                </a:solidFill>
                <a:latin typeface="宋体" panose="02010600030101010101" pitchFamily="2" charset="-122"/>
                <a:cs typeface="Times New Roman" panose="02020603050405020304" pitchFamily="18" charset="0"/>
              </a:rPr>
              <a:t>题</a:t>
            </a:r>
            <a:r>
              <a:rPr lang="zh-CN" altLang="zh-CN" sz="2400" b="0">
                <a:solidFill>
                  <a:srgbClr val="000000"/>
                </a:solidFill>
                <a:cs typeface="Times New Roman" panose="02020603050405020304" pitchFamily="18" charset="0"/>
              </a:rPr>
              <a:t>）</a:t>
            </a:r>
            <a:endParaRPr lang="en-US" altLang="zh-CN" sz="2400" b="0">
              <a:solidFill>
                <a:srgbClr val="000000"/>
              </a:solidFill>
              <a:cs typeface="Times New Roman" panose="02020603050405020304" pitchFamily="18" charset="0"/>
            </a:endParaRPr>
          </a:p>
        </p:txBody>
      </p:sp>
      <p:graphicFrame>
        <p:nvGraphicFramePr>
          <p:cNvPr id="10" name="表格 9"/>
          <p:cNvGraphicFramePr>
            <a:graphicFrameLocks noGrp="1"/>
          </p:cNvGraphicFramePr>
          <p:nvPr/>
        </p:nvGraphicFramePr>
        <p:xfrm>
          <a:off x="548523" y="3135313"/>
          <a:ext cx="6048382" cy="1445815"/>
        </p:xfrm>
        <a:graphic>
          <a:graphicData uri="http://schemas.openxmlformats.org/drawingml/2006/table">
            <a:tbl>
              <a:tblPr firstRow="1" firstCol="1" bandRow="1"/>
              <a:tblGrid>
                <a:gridCol w="1239204">
                  <a:extLst>
                    <a:ext uri="{9D8B030D-6E8A-4147-A177-3AD203B41FA5}">
                      <a16:colId xmlns:a16="http://schemas.microsoft.com/office/drawing/2014/main" val="20000"/>
                    </a:ext>
                  </a:extLst>
                </a:gridCol>
                <a:gridCol w="978928">
                  <a:extLst>
                    <a:ext uri="{9D8B030D-6E8A-4147-A177-3AD203B41FA5}">
                      <a16:colId xmlns:a16="http://schemas.microsoft.com/office/drawing/2014/main" val="20001"/>
                    </a:ext>
                  </a:extLst>
                </a:gridCol>
                <a:gridCol w="1028536">
                  <a:extLst>
                    <a:ext uri="{9D8B030D-6E8A-4147-A177-3AD203B41FA5}">
                      <a16:colId xmlns:a16="http://schemas.microsoft.com/office/drawing/2014/main" val="20002"/>
                    </a:ext>
                  </a:extLst>
                </a:gridCol>
                <a:gridCol w="971242">
                  <a:extLst>
                    <a:ext uri="{9D8B030D-6E8A-4147-A177-3AD203B41FA5}">
                      <a16:colId xmlns:a16="http://schemas.microsoft.com/office/drawing/2014/main" val="20003"/>
                    </a:ext>
                  </a:extLst>
                </a:gridCol>
                <a:gridCol w="899933">
                  <a:extLst>
                    <a:ext uri="{9D8B030D-6E8A-4147-A177-3AD203B41FA5}">
                      <a16:colId xmlns:a16="http://schemas.microsoft.com/office/drawing/2014/main" val="20004"/>
                    </a:ext>
                  </a:extLst>
                </a:gridCol>
                <a:gridCol w="930539">
                  <a:extLst>
                    <a:ext uri="{9D8B030D-6E8A-4147-A177-3AD203B41FA5}">
                      <a16:colId xmlns:a16="http://schemas.microsoft.com/office/drawing/2014/main" val="20005"/>
                    </a:ext>
                  </a:extLst>
                </a:gridCol>
              </a:tblGrid>
              <a:tr h="725735">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电压</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a:solidFill>
                            <a:srgbClr val="000000"/>
                          </a:solidFill>
                          <a:effectLst/>
                          <a:latin typeface="+mn-lt"/>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a:solidFill>
                            <a:srgbClr val="000000"/>
                          </a:solidFill>
                          <a:effectLst/>
                          <a:latin typeface="+mn-lt"/>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a:solidFill>
                            <a:srgbClr val="000000"/>
                          </a:solidFill>
                          <a:effectLst/>
                          <a:latin typeface="+mn-lt"/>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a:solidFill>
                            <a:srgbClr val="000000"/>
                          </a:solidFill>
                          <a:effectLst/>
                          <a:latin typeface="+mn-lt"/>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a:solidFill>
                            <a:srgbClr val="000000"/>
                          </a:solidFill>
                          <a:effectLst/>
                          <a:latin typeface="+mn-lt"/>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72008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a:solidFill>
                            <a:srgbClr val="000000"/>
                          </a:solidFill>
                          <a:effectLst/>
                          <a:latin typeface="+mn-lt"/>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a:solidFill>
                            <a:srgbClr val="000000"/>
                          </a:solidFill>
                          <a:effectLst/>
                          <a:latin typeface="+mn-lt"/>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14</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a:solidFill>
                            <a:srgbClr val="000000"/>
                          </a:solidFill>
                          <a:effectLst/>
                          <a:latin typeface="+mn-lt"/>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a:solidFill>
                            <a:srgbClr val="000000"/>
                          </a:solidFill>
                          <a:effectLst/>
                          <a:latin typeface="+mn-lt"/>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24</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9" name="矩形 8"/>
          <p:cNvSpPr/>
          <p:nvPr/>
        </p:nvSpPr>
        <p:spPr>
          <a:xfrm>
            <a:off x="7912643" y="1317066"/>
            <a:ext cx="2937510" cy="460375"/>
          </a:xfrm>
          <a:prstGeom prst="rect">
            <a:avLst/>
          </a:prstGeom>
        </p:spPr>
        <p:txBody>
          <a:bodyPr wrap="none">
            <a:spAutoFit/>
          </a:bodyPr>
          <a:lstStyle/>
          <a:p>
            <a:r>
              <a:rPr lang="zh-CN" altLang="zh-CN" sz="2400">
                <a:latin typeface="黑体" panose="02010609060101010101" pitchFamily="49" charset="-122"/>
                <a:ea typeface="黑体" panose="02010609060101010101" pitchFamily="49" charset="-122"/>
                <a:cs typeface="Times New Roman" panose="02020603050405020304" pitchFamily="18" charset="0"/>
              </a:rPr>
              <a:t>定值电阻两端的电压</a:t>
            </a:r>
            <a:endParaRPr lang="zh-CN" altLang="en-US">
              <a:latin typeface="黑体" panose="02010609060101010101" pitchFamily="49" charset="-122"/>
              <a:ea typeface="黑体" panose="02010609060101010101" pitchFamily="49" charset="-122"/>
            </a:endParaRPr>
          </a:p>
        </p:txBody>
      </p:sp>
      <p:sp>
        <p:nvSpPr>
          <p:cNvPr id="12" name="矩形 11"/>
          <p:cNvSpPr/>
          <p:nvPr/>
        </p:nvSpPr>
        <p:spPr>
          <a:xfrm>
            <a:off x="1702718" y="2492896"/>
            <a:ext cx="723275" cy="461665"/>
          </a:xfrm>
          <a:prstGeom prst="rect">
            <a:avLst/>
          </a:prstGeom>
        </p:spPr>
        <p:txBody>
          <a:bodyPr wrap="none">
            <a:spAutoFit/>
          </a:bodyPr>
          <a:lstStyle/>
          <a:p>
            <a:r>
              <a:rPr lang="en-US" altLang="zh-CN" sz="2400">
                <a:latin typeface="+mn-lt"/>
              </a:rPr>
              <a:t>0</a:t>
            </a:r>
            <a:r>
              <a:rPr lang="en-US" altLang="zh-CN" sz="2400">
                <a:latin typeface="+mn-lt"/>
                <a:cs typeface="Times New Roman" panose="02020603050405020304" pitchFamily="18" charset="0"/>
              </a:rPr>
              <a:t>.</a:t>
            </a:r>
            <a:r>
              <a:rPr lang="en-US" altLang="zh-CN" sz="2400">
                <a:latin typeface="+mn-lt"/>
              </a:rPr>
              <a:t>28</a:t>
            </a:r>
            <a:endParaRPr lang="zh-CN" altLang="en-US">
              <a:latin typeface="+mn-lt"/>
            </a:endParaRPr>
          </a:p>
        </p:txBody>
      </p:sp>
      <p:sp>
        <p:nvSpPr>
          <p:cNvPr id="13" name="内容占位符 1"/>
          <p:cNvSpPr txBox="1"/>
          <p:nvPr/>
        </p:nvSpPr>
        <p:spPr bwMode="auto">
          <a:xfrm>
            <a:off x="360854" y="4843282"/>
            <a:ext cx="1163900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latin typeface="黑体" panose="02010609060101010101" pitchFamily="49" charset="-122"/>
                <a:ea typeface="黑体" panose="02010609060101010101" pitchFamily="49" charset="-122"/>
                <a:cs typeface="Times New Roman" panose="02020603050405020304" pitchFamily="18" charset="0"/>
              </a:rPr>
              <a:t> </a:t>
            </a:r>
            <a:r>
              <a:rPr lang="zh-CN" altLang="zh-CN">
                <a:latin typeface="Times New Roman" panose="02020603050405020304" pitchFamily="18" charset="0"/>
                <a:ea typeface="宋体" panose="02010600030101010101" pitchFamily="2" charset="-122"/>
                <a:cs typeface="Times New Roman" panose="02020603050405020304" pitchFamily="18" charset="0"/>
              </a:rPr>
              <a:t>接入阻值为</a:t>
            </a:r>
            <a:r>
              <a:rPr lang="en-US" altLang="zh-CN">
                <a:latin typeface="Times New Roman" panose="02020603050405020304" pitchFamily="18" charset="0"/>
                <a:ea typeface="宋体" panose="02010600030101010101" pitchFamily="2" charset="-122"/>
              </a:rPr>
              <a:t>10 Ω</a:t>
            </a:r>
            <a:r>
              <a:rPr lang="zh-CN" altLang="zh-CN">
                <a:latin typeface="Times New Roman" panose="02020603050405020304" pitchFamily="18" charset="0"/>
                <a:ea typeface="宋体" panose="02010600030101010101" pitchFamily="2" charset="-122"/>
                <a:cs typeface="Times New Roman" panose="02020603050405020304" pitchFamily="18" charset="0"/>
              </a:rPr>
              <a:t>的电阻探究</a:t>
            </a:r>
            <a:r>
              <a:rPr lang="en-US" altLang="zh-CN">
                <a:latin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电流与电压关系的实验</a:t>
            </a:r>
            <a:r>
              <a:rPr lang="en-US" altLang="zh-CN">
                <a:latin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，为得出普遍性的规律，要通过多次改变滑片的位置来改变电阻的电压和电流，进行多次实验；如图乙所示，电流表选用小测量范围，分度值为</a:t>
            </a:r>
            <a:r>
              <a:rPr lang="en-US" altLang="zh-CN">
                <a:latin typeface="Times New Roman" panose="02020603050405020304" pitchFamily="18" charset="0"/>
                <a:ea typeface="宋体" panose="02010600030101010101" pitchFamily="2" charset="-122"/>
              </a:rPr>
              <a:t>0.02 A</a:t>
            </a:r>
            <a:r>
              <a:rPr lang="zh-CN" altLang="zh-CN">
                <a:latin typeface="Times New Roman" panose="02020603050405020304" pitchFamily="18" charset="0"/>
                <a:ea typeface="宋体" panose="02010600030101010101" pitchFamily="2" charset="-122"/>
                <a:cs typeface="Times New Roman" panose="02020603050405020304" pitchFamily="18" charset="0"/>
              </a:rPr>
              <a:t>，示数为</a:t>
            </a:r>
            <a:r>
              <a:rPr lang="en-US" altLang="zh-CN">
                <a:latin typeface="Times New Roman" panose="02020603050405020304" pitchFamily="18" charset="0"/>
                <a:ea typeface="宋体" panose="02010600030101010101" pitchFamily="2" charset="-122"/>
              </a:rPr>
              <a:t>0.28 A</a:t>
            </a:r>
            <a:r>
              <a:rPr lang="zh-CN" altLang="zh-CN">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P spid="13"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53518"/>
            <a:ext cx="11485848" cy="1130246"/>
          </a:xfrm>
        </p:spPr>
        <p:txBody>
          <a:bodyPr/>
          <a:lstStyle/>
          <a:p>
            <a:pPr hangingPunct="0">
              <a:spcAft>
                <a:spcPts val="0"/>
              </a:spcAft>
              <a:tabLst>
                <a:tab pos="59410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分析表格中的实验数据得出结论：当电阻一定时，导体中的电流与导体两端的电压成</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	</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86.jpg" descr="id:2147490093;FounderCES"/>
          <p:cNvPicPr/>
          <p:nvPr/>
        </p:nvPicPr>
        <p:blipFill>
          <a:blip r:embed="rId2"/>
          <a:stretch>
            <a:fillRect/>
          </a:stretch>
        </p:blipFill>
        <p:spPr>
          <a:xfrm>
            <a:off x="7283888" y="1871697"/>
            <a:ext cx="2049356" cy="1490441"/>
          </a:xfrm>
          <a:prstGeom prst="rect">
            <a:avLst/>
          </a:prstGeom>
        </p:spPr>
      </p:pic>
      <p:pic>
        <p:nvPicPr>
          <p:cNvPr id="4" name="gyc487.jpg" descr="id:2147490100;FounderCES"/>
          <p:cNvPicPr/>
          <p:nvPr/>
        </p:nvPicPr>
        <p:blipFill>
          <a:blip r:embed="rId3"/>
          <a:stretch>
            <a:fillRect/>
          </a:stretch>
        </p:blipFill>
        <p:spPr>
          <a:xfrm>
            <a:off x="9504312" y="1769134"/>
            <a:ext cx="2232248" cy="1728192"/>
          </a:xfrm>
          <a:prstGeom prst="rect">
            <a:avLst/>
          </a:prstGeom>
        </p:spPr>
      </p:pic>
      <p:sp>
        <p:nvSpPr>
          <p:cNvPr id="5" name="矩形 4"/>
          <p:cNvSpPr/>
          <p:nvPr/>
        </p:nvSpPr>
        <p:spPr>
          <a:xfrm>
            <a:off x="8046674" y="3375658"/>
            <a:ext cx="670942"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甲</a:t>
            </a:r>
          </a:p>
        </p:txBody>
      </p:sp>
      <p:sp>
        <p:nvSpPr>
          <p:cNvPr id="6" name="矩形 5"/>
          <p:cNvSpPr/>
          <p:nvPr/>
        </p:nvSpPr>
        <p:spPr>
          <a:xfrm>
            <a:off x="10559702" y="3422656"/>
            <a:ext cx="492443"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乙</a:t>
            </a:r>
            <a:endParaRPr lang="en-US"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7" name="矩形 6"/>
          <p:cNvSpPr/>
          <p:nvPr/>
        </p:nvSpPr>
        <p:spPr>
          <a:xfrm>
            <a:off x="8717616" y="3698823"/>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a:t>
            </a:r>
            <a:r>
              <a:rPr lang="zh-CN" altLang="zh-CN" sz="2400" b="0">
                <a:solidFill>
                  <a:srgbClr val="000000"/>
                </a:solidFill>
                <a:latin typeface="宋体" panose="02010600030101010101" pitchFamily="2" charset="-122"/>
                <a:cs typeface="Times New Roman" panose="02020603050405020304" pitchFamily="18" charset="0"/>
              </a:rPr>
              <a:t>第</a:t>
            </a:r>
            <a:r>
              <a:rPr lang="en-US" altLang="zh-CN" sz="2400" b="0">
                <a:solidFill>
                  <a:srgbClr val="000000"/>
                </a:solidFill>
                <a:latin typeface="+mn-lt"/>
                <a:cs typeface="Times New Roman" panose="02020603050405020304" pitchFamily="18" charset="0"/>
              </a:rPr>
              <a:t>22</a:t>
            </a:r>
            <a:r>
              <a:rPr lang="zh-CN" altLang="zh-CN" sz="2400" b="0">
                <a:solidFill>
                  <a:srgbClr val="000000"/>
                </a:solidFill>
                <a:latin typeface="宋体" panose="02010600030101010101" pitchFamily="2" charset="-122"/>
                <a:cs typeface="Times New Roman" panose="02020603050405020304" pitchFamily="18" charset="0"/>
              </a:rPr>
              <a:t>题</a:t>
            </a:r>
            <a:r>
              <a:rPr lang="zh-CN" altLang="zh-CN" sz="2400" b="0">
                <a:solidFill>
                  <a:srgbClr val="000000"/>
                </a:solidFill>
                <a:cs typeface="Times New Roman" panose="02020603050405020304" pitchFamily="18" charset="0"/>
              </a:rPr>
              <a:t>）</a:t>
            </a:r>
            <a:endParaRPr lang="en-US" altLang="zh-CN" sz="2400" b="0">
              <a:solidFill>
                <a:srgbClr val="000000"/>
              </a:solidFill>
              <a:cs typeface="Times New Roman" panose="02020603050405020304" pitchFamily="18" charset="0"/>
            </a:endParaRPr>
          </a:p>
        </p:txBody>
      </p:sp>
      <p:graphicFrame>
        <p:nvGraphicFramePr>
          <p:cNvPr id="10" name="表格 9"/>
          <p:cNvGraphicFramePr>
            <a:graphicFrameLocks noGrp="1"/>
          </p:cNvGraphicFramePr>
          <p:nvPr/>
        </p:nvGraphicFramePr>
        <p:xfrm>
          <a:off x="478582" y="2201104"/>
          <a:ext cx="6048382" cy="1656184"/>
        </p:xfrm>
        <a:graphic>
          <a:graphicData uri="http://schemas.openxmlformats.org/drawingml/2006/table">
            <a:tbl>
              <a:tblPr firstRow="1" firstCol="1" bandRow="1"/>
              <a:tblGrid>
                <a:gridCol w="1239204">
                  <a:extLst>
                    <a:ext uri="{9D8B030D-6E8A-4147-A177-3AD203B41FA5}">
                      <a16:colId xmlns:a16="http://schemas.microsoft.com/office/drawing/2014/main" val="20000"/>
                    </a:ext>
                  </a:extLst>
                </a:gridCol>
                <a:gridCol w="978928">
                  <a:extLst>
                    <a:ext uri="{9D8B030D-6E8A-4147-A177-3AD203B41FA5}">
                      <a16:colId xmlns:a16="http://schemas.microsoft.com/office/drawing/2014/main" val="20001"/>
                    </a:ext>
                  </a:extLst>
                </a:gridCol>
                <a:gridCol w="1028536">
                  <a:extLst>
                    <a:ext uri="{9D8B030D-6E8A-4147-A177-3AD203B41FA5}">
                      <a16:colId xmlns:a16="http://schemas.microsoft.com/office/drawing/2014/main" val="20002"/>
                    </a:ext>
                  </a:extLst>
                </a:gridCol>
                <a:gridCol w="971242">
                  <a:extLst>
                    <a:ext uri="{9D8B030D-6E8A-4147-A177-3AD203B41FA5}">
                      <a16:colId xmlns:a16="http://schemas.microsoft.com/office/drawing/2014/main" val="20003"/>
                    </a:ext>
                  </a:extLst>
                </a:gridCol>
                <a:gridCol w="899933">
                  <a:extLst>
                    <a:ext uri="{9D8B030D-6E8A-4147-A177-3AD203B41FA5}">
                      <a16:colId xmlns:a16="http://schemas.microsoft.com/office/drawing/2014/main" val="20004"/>
                    </a:ext>
                  </a:extLst>
                </a:gridCol>
                <a:gridCol w="930539">
                  <a:extLst>
                    <a:ext uri="{9D8B030D-6E8A-4147-A177-3AD203B41FA5}">
                      <a16:colId xmlns:a16="http://schemas.microsoft.com/office/drawing/2014/main" val="20005"/>
                    </a:ext>
                  </a:extLst>
                </a:gridCol>
              </a:tblGrid>
              <a:tr h="792088">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电压</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a:solidFill>
                            <a:srgbClr val="000000"/>
                          </a:solidFill>
                          <a:effectLst/>
                          <a:latin typeface="+mn-lt"/>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a:solidFill>
                            <a:srgbClr val="000000"/>
                          </a:solidFill>
                          <a:effectLst/>
                          <a:latin typeface="+mn-lt"/>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a:solidFill>
                            <a:srgbClr val="000000"/>
                          </a:solidFill>
                          <a:effectLst/>
                          <a:latin typeface="+mn-lt"/>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a:solidFill>
                            <a:srgbClr val="000000"/>
                          </a:solidFill>
                          <a:effectLst/>
                          <a:latin typeface="+mn-lt"/>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a:solidFill>
                            <a:srgbClr val="000000"/>
                          </a:solidFill>
                          <a:effectLst/>
                          <a:latin typeface="+mn-lt"/>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64096">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a:solidFill>
                            <a:srgbClr val="000000"/>
                          </a:solidFill>
                          <a:effectLst/>
                          <a:latin typeface="+mn-lt"/>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a:solidFill>
                            <a:srgbClr val="000000"/>
                          </a:solidFill>
                          <a:effectLst/>
                          <a:latin typeface="+mn-lt"/>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14</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a:solidFill>
                            <a:srgbClr val="000000"/>
                          </a:solidFill>
                          <a:effectLst/>
                          <a:latin typeface="+mn-lt"/>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a:solidFill>
                            <a:srgbClr val="000000"/>
                          </a:solidFill>
                          <a:effectLst/>
                          <a:latin typeface="+mn-lt"/>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24</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14" name="矩形 13"/>
          <p:cNvSpPr/>
          <p:nvPr/>
        </p:nvSpPr>
        <p:spPr>
          <a:xfrm>
            <a:off x="982638" y="1567759"/>
            <a:ext cx="803425" cy="461665"/>
          </a:xfrm>
          <a:prstGeom prst="rect">
            <a:avLst/>
          </a:prstGeom>
        </p:spPr>
        <p:txBody>
          <a:bodyPr wrap="none">
            <a:spAutoFit/>
          </a:bodyPr>
          <a:lstStyle/>
          <a:p>
            <a:r>
              <a:rPr lang="zh-CN" altLang="zh-CN" sz="2400">
                <a:latin typeface="黑体" panose="02010609060101010101" pitchFamily="49" charset="-122"/>
                <a:ea typeface="黑体" panose="02010609060101010101" pitchFamily="49" charset="-122"/>
                <a:cs typeface="Times New Roman" panose="02020603050405020304" pitchFamily="18" charset="0"/>
              </a:rPr>
              <a:t>正比</a:t>
            </a:r>
            <a:endParaRPr lang="zh-CN" altLang="en-US">
              <a:latin typeface="黑体" panose="02010609060101010101" pitchFamily="49" charset="-122"/>
              <a:ea typeface="黑体" panose="02010609060101010101" pitchFamily="49" charset="-122"/>
            </a:endParaRPr>
          </a:p>
        </p:txBody>
      </p:sp>
      <mc:AlternateContent xmlns:mc="http://schemas.openxmlformats.org/markup-compatibility/2006" xmlns:a14="http://schemas.microsoft.com/office/drawing/2010/main">
        <mc:Choice Requires="a14">
          <p:sp>
            <p:nvSpPr>
              <p:cNvPr id="15" name="内容占位符 1"/>
              <p:cNvSpPr txBox="1"/>
              <p:nvPr/>
            </p:nvSpPr>
            <p:spPr bwMode="auto">
              <a:xfrm>
                <a:off x="334566" y="4227394"/>
                <a:ext cx="11639008" cy="1433854"/>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latin typeface="黑体" panose="02010609060101010101" pitchFamily="49" charset="-122"/>
                    <a:ea typeface="黑体" panose="02010609060101010101" pitchFamily="49" charset="-122"/>
                    <a:cs typeface="Times New Roman" panose="02020603050405020304" pitchFamily="18" charset="0"/>
                  </a:rPr>
                  <a:t> </a:t>
                </a:r>
                <a:r>
                  <a:rPr lang="zh-CN" altLang="zh-CN">
                    <a:latin typeface="Times New Roman" panose="02020603050405020304" pitchFamily="18" charset="0"/>
                    <a:ea typeface="宋体" panose="02010600030101010101" pitchFamily="2" charset="-122"/>
                    <a:cs typeface="Times New Roman" panose="02020603050405020304" pitchFamily="18" charset="0"/>
                  </a:rPr>
                  <a:t>分析表格中的实验数据知：</a:t>
                </a:r>
                <a:r>
                  <a:rPr lang="en-US" altLang="zh-CN" i="1">
                    <a:latin typeface="Times New Roman" panose="02020603050405020304" pitchFamily="18" charset="0"/>
                    <a:ea typeface="宋体" panose="02010600030101010101" pitchFamily="2" charset="-122"/>
                  </a:rPr>
                  <a:t>R</a:t>
                </a:r>
                <a:r>
                  <a:rPr lang="zh-CN" altLang="zh-CN">
                    <a:ea typeface="宋体" panose="02010600030101010101" pitchFamily="2" charset="-122"/>
                    <a:cs typeface="Times New Roman" panose="02020603050405020304" pitchFamily="18" charset="0"/>
                  </a:rPr>
                  <a:t>＝</a:t>
                </a:r>
                <a14:m>
                  <m:oMath xmlns:m="http://schemas.openxmlformats.org/officeDocument/2006/math">
                    <m:f>
                      <m:fPr>
                        <m:ctrlPr>
                          <a:rPr lang="zh-CN" altLang="zh-CN" i="1">
                            <a:latin typeface="Cambria Math" panose="02040503050406030204" pitchFamily="18" charset="0"/>
                            <a:ea typeface="Cambria Math" panose="02040503050406030204" pitchFamily="18" charset="0"/>
                          </a:rPr>
                        </m:ctrlPr>
                      </m:fPr>
                      <m:num>
                        <m:r>
                          <a:rPr lang="en-US" altLang="zh-CN" i="1">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i="1">
                            <a:latin typeface="Cambria Math" panose="02040503050406030204" pitchFamily="18" charset="0"/>
                            <a:ea typeface="宋体" panose="02010600030101010101" pitchFamily="2" charset="-122"/>
                            <a:cs typeface="Times New Roman" panose="02020603050405020304" pitchFamily="18" charset="0"/>
                          </a:rPr>
                          <m:t>𝐼</m:t>
                        </m:r>
                      </m:den>
                    </m:f>
                  </m:oMath>
                </a14:m>
                <a:r>
                  <a:rPr lang="zh-CN" altLang="zh-CN">
                    <a:ea typeface="宋体" panose="02010600030101010101" pitchFamily="2" charset="-122"/>
                    <a:cs typeface="Times New Roman" panose="02020603050405020304" pitchFamily="18" charset="0"/>
                  </a:rPr>
                  <a:t>＝</a:t>
                </a:r>
                <a14:m>
                  <m:oMath xmlns:m="http://schemas.openxmlformats.org/officeDocument/2006/math">
                    <m:f>
                      <m:fPr>
                        <m:ctrlPr>
                          <a:rPr lang="zh-CN" altLang="zh-CN" i="1">
                            <a:latin typeface="Cambria Math" panose="02040503050406030204" pitchFamily="18" charset="0"/>
                            <a:ea typeface="Cambria Math" panose="02040503050406030204" pitchFamily="18" charset="0"/>
                          </a:rPr>
                        </m:ctrlPr>
                      </m:fPr>
                      <m:num>
                        <m:r>
                          <a:rPr lang="en-US" altLang="zh-CN" i="1">
                            <a:latin typeface="Cambria Math" panose="02040503050406030204" pitchFamily="18" charset="0"/>
                            <a:ea typeface="宋体" panose="02010600030101010101" pitchFamily="2" charset="-122"/>
                            <a:cs typeface="Times New Roman" panose="02020603050405020304" pitchFamily="18" charset="0"/>
                          </a:rPr>
                          <m:t>1</m:t>
                        </m:r>
                        <m:r>
                          <m:rPr>
                            <m:nor/>
                          </m:rPr>
                          <a:rPr lang="en-US" altLang="zh-CN">
                            <a:latin typeface="Cambria Math" panose="02040503050406030204" pitchFamily="18" charset="0"/>
                            <a:ea typeface="宋体" panose="02010600030101010101" pitchFamily="2" charset="-122"/>
                            <a:cs typeface="Times New Roman" panose="02020603050405020304" pitchFamily="18" charset="0"/>
                          </a:rPr>
                          <m:t>.</m:t>
                        </m:r>
                        <m:r>
                          <a:rPr lang="en-US" altLang="zh-CN" i="1">
                            <a:latin typeface="Cambria Math" panose="02040503050406030204" pitchFamily="18" charset="0"/>
                            <a:ea typeface="宋体" panose="02010600030101010101" pitchFamily="2" charset="-122"/>
                            <a:cs typeface="Times New Roman" panose="02020603050405020304" pitchFamily="18" charset="0"/>
                          </a:rPr>
                          <m:t>0</m:t>
                        </m:r>
                        <m:r>
                          <m:rPr>
                            <m:sty m:val="p"/>
                          </m:rPr>
                          <a:rPr lang="en-US" altLang="zh-CN" i="0">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i="1">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latin typeface="Cambria Math" panose="02040503050406030204" pitchFamily="18" charset="0"/>
                            <a:ea typeface="宋体" panose="02010600030101010101" pitchFamily="2" charset="-122"/>
                            <a:cs typeface="Times New Roman" panose="02020603050405020304" pitchFamily="18" charset="0"/>
                          </a:rPr>
                          <m:t>.</m:t>
                        </m:r>
                        <m:r>
                          <a:rPr lang="en-US" altLang="zh-CN" i="1">
                            <a:latin typeface="Cambria Math" panose="02040503050406030204" pitchFamily="18" charset="0"/>
                            <a:ea typeface="宋体" panose="02010600030101010101" pitchFamily="2" charset="-122"/>
                            <a:cs typeface="Times New Roman" panose="02020603050405020304" pitchFamily="18" charset="0"/>
                          </a:rPr>
                          <m:t>1</m:t>
                        </m:r>
                        <m:r>
                          <m:rPr>
                            <m:sty m:val="p"/>
                          </m:rPr>
                          <a:rPr lang="en-US" altLang="zh-CN" i="0">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a:ea typeface="宋体" panose="02010600030101010101" pitchFamily="2" charset="-122"/>
                    <a:cs typeface="Times New Roman" panose="02020603050405020304" pitchFamily="18" charset="0"/>
                  </a:rPr>
                  <a:t>＝</a:t>
                </a:r>
                <a14:m>
                  <m:oMath xmlns:m="http://schemas.openxmlformats.org/officeDocument/2006/math">
                    <m:f>
                      <m:fPr>
                        <m:ctrlPr>
                          <a:rPr lang="zh-CN" altLang="zh-CN" i="1">
                            <a:latin typeface="Cambria Math" panose="02040503050406030204" pitchFamily="18" charset="0"/>
                            <a:ea typeface="Cambria Math" panose="02040503050406030204" pitchFamily="18" charset="0"/>
                          </a:rPr>
                        </m:ctrlPr>
                      </m:fPr>
                      <m:num>
                        <m:r>
                          <a:rPr lang="en-US" altLang="zh-CN" i="1">
                            <a:latin typeface="Cambria Math" panose="02040503050406030204" pitchFamily="18" charset="0"/>
                            <a:ea typeface="宋体" panose="02010600030101010101" pitchFamily="2" charset="-122"/>
                            <a:cs typeface="Times New Roman" panose="02020603050405020304" pitchFamily="18" charset="0"/>
                          </a:rPr>
                          <m:t>1</m:t>
                        </m:r>
                        <m:r>
                          <m:rPr>
                            <m:nor/>
                          </m:rPr>
                          <a:rPr lang="en-US" altLang="zh-CN">
                            <a:latin typeface="Cambria Math" panose="02040503050406030204" pitchFamily="18" charset="0"/>
                            <a:ea typeface="宋体" panose="02010600030101010101" pitchFamily="2" charset="-122"/>
                            <a:cs typeface="Times New Roman" panose="02020603050405020304" pitchFamily="18" charset="0"/>
                          </a:rPr>
                          <m:t>.</m:t>
                        </m:r>
                        <m:r>
                          <a:rPr lang="en-US" altLang="zh-CN" i="1">
                            <a:latin typeface="Cambria Math" panose="02040503050406030204" pitchFamily="18" charset="0"/>
                            <a:ea typeface="宋体" panose="02010600030101010101" pitchFamily="2" charset="-122"/>
                            <a:cs typeface="Times New Roman" panose="02020603050405020304" pitchFamily="18" charset="0"/>
                          </a:rPr>
                          <m:t>4</m:t>
                        </m:r>
                        <m:r>
                          <m:rPr>
                            <m:sty m:val="p"/>
                          </m:rPr>
                          <a:rPr lang="en-US" altLang="zh-CN" i="0">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i="1">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latin typeface="Cambria Math" panose="02040503050406030204" pitchFamily="18" charset="0"/>
                            <a:ea typeface="宋体" panose="02010600030101010101" pitchFamily="2" charset="-122"/>
                            <a:cs typeface="Times New Roman" panose="02020603050405020304" pitchFamily="18" charset="0"/>
                          </a:rPr>
                          <m:t>.</m:t>
                        </m:r>
                        <m:r>
                          <a:rPr lang="en-US" altLang="zh-CN" i="1">
                            <a:latin typeface="Cambria Math" panose="02040503050406030204" pitchFamily="18" charset="0"/>
                            <a:ea typeface="宋体" panose="02010600030101010101" pitchFamily="2" charset="-122"/>
                            <a:cs typeface="Times New Roman" panose="02020603050405020304" pitchFamily="18" charset="0"/>
                          </a:rPr>
                          <m:t>14</m:t>
                        </m:r>
                        <m:r>
                          <m:rPr>
                            <m:sty m:val="p"/>
                          </m:rPr>
                          <a:rPr lang="en-US" altLang="zh-CN" i="0">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a:ea typeface="宋体" panose="02010600030101010101" pitchFamily="2" charset="-122"/>
                    <a:cs typeface="Times New Roman" panose="02020603050405020304" pitchFamily="18" charset="0"/>
                  </a:rPr>
                  <a:t>＝</a:t>
                </a:r>
                <a14:m>
                  <m:oMath xmlns:m="http://schemas.openxmlformats.org/officeDocument/2006/math">
                    <m:f>
                      <m:fPr>
                        <m:ctrlPr>
                          <a:rPr lang="zh-CN" altLang="zh-CN" i="1">
                            <a:latin typeface="Cambria Math" panose="02040503050406030204" pitchFamily="18" charset="0"/>
                            <a:ea typeface="Cambria Math" panose="02040503050406030204" pitchFamily="18" charset="0"/>
                          </a:rPr>
                        </m:ctrlPr>
                      </m:fPr>
                      <m:num>
                        <m:r>
                          <a:rPr lang="en-US" altLang="zh-CN" i="1">
                            <a:latin typeface="Cambria Math" panose="02040503050406030204" pitchFamily="18" charset="0"/>
                            <a:ea typeface="宋体" panose="02010600030101010101" pitchFamily="2" charset="-122"/>
                            <a:cs typeface="Times New Roman" panose="02020603050405020304" pitchFamily="18" charset="0"/>
                          </a:rPr>
                          <m:t>2</m:t>
                        </m:r>
                        <m:r>
                          <m:rPr>
                            <m:nor/>
                          </m:rPr>
                          <a:rPr lang="en-US" altLang="zh-CN">
                            <a:latin typeface="Cambria Math" panose="02040503050406030204" pitchFamily="18" charset="0"/>
                            <a:ea typeface="宋体" panose="02010600030101010101" pitchFamily="2" charset="-122"/>
                            <a:cs typeface="Times New Roman" panose="02020603050405020304" pitchFamily="18" charset="0"/>
                          </a:rPr>
                          <m:t>.</m:t>
                        </m:r>
                        <m:r>
                          <a:rPr lang="en-US" altLang="zh-CN" i="1">
                            <a:latin typeface="Cambria Math" panose="02040503050406030204" pitchFamily="18" charset="0"/>
                            <a:ea typeface="宋体" panose="02010600030101010101" pitchFamily="2" charset="-122"/>
                            <a:cs typeface="Times New Roman" panose="02020603050405020304" pitchFamily="18" charset="0"/>
                          </a:rPr>
                          <m:t>0</m:t>
                        </m:r>
                        <m:r>
                          <m:rPr>
                            <m:sty m:val="p"/>
                          </m:rPr>
                          <a:rPr lang="en-US" altLang="zh-CN" i="0">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i="1">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latin typeface="Cambria Math" panose="02040503050406030204" pitchFamily="18" charset="0"/>
                            <a:ea typeface="宋体" panose="02010600030101010101" pitchFamily="2" charset="-122"/>
                            <a:cs typeface="Times New Roman" panose="02020603050405020304" pitchFamily="18" charset="0"/>
                          </a:rPr>
                          <m:t>.</m:t>
                        </m:r>
                        <m:r>
                          <a:rPr lang="en-US" altLang="zh-CN" i="1">
                            <a:latin typeface="Cambria Math" panose="02040503050406030204" pitchFamily="18" charset="0"/>
                            <a:ea typeface="宋体" panose="02010600030101010101" pitchFamily="2" charset="-122"/>
                            <a:cs typeface="Times New Roman" panose="02020603050405020304" pitchFamily="18" charset="0"/>
                          </a:rPr>
                          <m:t>20</m:t>
                        </m:r>
                        <m:r>
                          <m:rPr>
                            <m:sty m:val="p"/>
                          </m:rPr>
                          <a:rPr lang="en-US" altLang="zh-CN" i="0">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a:ea typeface="宋体" panose="02010600030101010101" pitchFamily="2" charset="-122"/>
                    <a:cs typeface="Times New Roman" panose="02020603050405020304" pitchFamily="18" charset="0"/>
                  </a:rPr>
                  <a:t>＝</a:t>
                </a:r>
                <a14:m>
                  <m:oMath xmlns:m="http://schemas.openxmlformats.org/officeDocument/2006/math">
                    <m:f>
                      <m:fPr>
                        <m:ctrlPr>
                          <a:rPr lang="zh-CN" altLang="zh-CN" i="1">
                            <a:latin typeface="Cambria Math" panose="02040503050406030204" pitchFamily="18" charset="0"/>
                            <a:ea typeface="Cambria Math" panose="02040503050406030204" pitchFamily="18" charset="0"/>
                          </a:rPr>
                        </m:ctrlPr>
                      </m:fPr>
                      <m:num>
                        <m:r>
                          <a:rPr lang="en-US" altLang="zh-CN" i="1">
                            <a:latin typeface="Cambria Math" panose="02040503050406030204" pitchFamily="18" charset="0"/>
                            <a:ea typeface="宋体" panose="02010600030101010101" pitchFamily="2" charset="-122"/>
                            <a:cs typeface="Times New Roman" panose="02020603050405020304" pitchFamily="18" charset="0"/>
                          </a:rPr>
                          <m:t>2</m:t>
                        </m:r>
                        <m:r>
                          <m:rPr>
                            <m:nor/>
                          </m:rPr>
                          <a:rPr lang="en-US" altLang="zh-CN">
                            <a:latin typeface="Cambria Math" panose="02040503050406030204" pitchFamily="18" charset="0"/>
                            <a:ea typeface="宋体" panose="02010600030101010101" pitchFamily="2" charset="-122"/>
                            <a:cs typeface="Times New Roman" panose="02020603050405020304" pitchFamily="18" charset="0"/>
                          </a:rPr>
                          <m:t>.</m:t>
                        </m:r>
                        <m:r>
                          <a:rPr lang="en-US" altLang="zh-CN" i="1">
                            <a:latin typeface="Cambria Math" panose="02040503050406030204" pitchFamily="18" charset="0"/>
                            <a:ea typeface="宋体" panose="02010600030101010101" pitchFamily="2" charset="-122"/>
                            <a:cs typeface="Times New Roman" panose="02020603050405020304" pitchFamily="18" charset="0"/>
                          </a:rPr>
                          <m:t>4</m:t>
                        </m:r>
                        <m:r>
                          <m:rPr>
                            <m:sty m:val="p"/>
                          </m:rPr>
                          <a:rPr lang="en-US" altLang="zh-CN" i="0">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i="1">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latin typeface="Cambria Math" panose="02040503050406030204" pitchFamily="18" charset="0"/>
                            <a:ea typeface="宋体" panose="02010600030101010101" pitchFamily="2" charset="-122"/>
                            <a:cs typeface="Times New Roman" panose="02020603050405020304" pitchFamily="18" charset="0"/>
                          </a:rPr>
                          <m:t>.</m:t>
                        </m:r>
                        <m:r>
                          <a:rPr lang="en-US" altLang="zh-CN" i="1">
                            <a:latin typeface="Cambria Math" panose="02040503050406030204" pitchFamily="18" charset="0"/>
                            <a:ea typeface="宋体" panose="02010600030101010101" pitchFamily="2" charset="-122"/>
                            <a:cs typeface="Times New Roman" panose="02020603050405020304" pitchFamily="18" charset="0"/>
                          </a:rPr>
                          <m:t>24</m:t>
                        </m:r>
                        <m:r>
                          <m:rPr>
                            <m:sty m:val="p"/>
                          </m:rPr>
                          <a:rPr lang="en-US" altLang="zh-CN" i="0">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a:ea typeface="宋体" panose="02010600030101010101" pitchFamily="2" charset="-122"/>
                    <a:cs typeface="Times New Roman" panose="02020603050405020304" pitchFamily="18" charset="0"/>
                  </a:rPr>
                  <a:t>＝</a:t>
                </a:r>
                <a14:m>
                  <m:oMath xmlns:m="http://schemas.openxmlformats.org/officeDocument/2006/math">
                    <m:f>
                      <m:fPr>
                        <m:ctrlPr>
                          <a:rPr lang="zh-CN" altLang="zh-CN" i="1">
                            <a:latin typeface="Cambria Math" panose="02040503050406030204" pitchFamily="18" charset="0"/>
                            <a:ea typeface="Cambria Math" panose="02040503050406030204" pitchFamily="18" charset="0"/>
                          </a:rPr>
                        </m:ctrlPr>
                      </m:fPr>
                      <m:num>
                        <m:r>
                          <a:rPr lang="en-US" altLang="zh-CN" i="1">
                            <a:latin typeface="Cambria Math" panose="02040503050406030204" pitchFamily="18" charset="0"/>
                            <a:ea typeface="宋体" panose="02010600030101010101" pitchFamily="2" charset="-122"/>
                            <a:cs typeface="Times New Roman" panose="02020603050405020304" pitchFamily="18" charset="0"/>
                          </a:rPr>
                          <m:t>2</m:t>
                        </m:r>
                        <m:r>
                          <m:rPr>
                            <m:nor/>
                          </m:rPr>
                          <a:rPr lang="en-US" altLang="zh-CN">
                            <a:latin typeface="Cambria Math" panose="02040503050406030204" pitchFamily="18" charset="0"/>
                            <a:ea typeface="宋体" panose="02010600030101010101" pitchFamily="2" charset="-122"/>
                            <a:cs typeface="Times New Roman" panose="02020603050405020304" pitchFamily="18" charset="0"/>
                          </a:rPr>
                          <m:t>.</m:t>
                        </m:r>
                        <m:r>
                          <a:rPr lang="en-US" altLang="zh-CN" i="1">
                            <a:latin typeface="Cambria Math" panose="02040503050406030204" pitchFamily="18" charset="0"/>
                            <a:ea typeface="宋体" panose="02010600030101010101" pitchFamily="2" charset="-122"/>
                            <a:cs typeface="Times New Roman" panose="02020603050405020304" pitchFamily="18" charset="0"/>
                          </a:rPr>
                          <m:t>8</m:t>
                        </m:r>
                        <m:r>
                          <m:rPr>
                            <m:sty m:val="p"/>
                          </m:rPr>
                          <a:rPr lang="en-US" altLang="zh-CN" i="0">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i="1">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latin typeface="Cambria Math" panose="02040503050406030204" pitchFamily="18" charset="0"/>
                            <a:ea typeface="宋体" panose="02010600030101010101" pitchFamily="2" charset="-122"/>
                            <a:cs typeface="Times New Roman" panose="02020603050405020304" pitchFamily="18" charset="0"/>
                          </a:rPr>
                          <m:t>.</m:t>
                        </m:r>
                        <m:r>
                          <a:rPr lang="en-US" altLang="zh-CN" i="1">
                            <a:latin typeface="Cambria Math" panose="02040503050406030204" pitchFamily="18" charset="0"/>
                            <a:ea typeface="宋体" panose="02010600030101010101" pitchFamily="2" charset="-122"/>
                            <a:cs typeface="Times New Roman" panose="02020603050405020304" pitchFamily="18" charset="0"/>
                          </a:rPr>
                          <m:t>28</m:t>
                        </m:r>
                        <m:r>
                          <m:rPr>
                            <m:sty m:val="p"/>
                          </m:rPr>
                          <a:rPr lang="en-US" altLang="zh-CN" i="0">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rPr>
                  <a:t>10 Ω</a:t>
                </a:r>
                <a:r>
                  <a:rPr lang="zh-CN" altLang="zh-CN">
                    <a:latin typeface="Times New Roman" panose="02020603050405020304" pitchFamily="18" charset="0"/>
                    <a:ea typeface="宋体" panose="02010600030101010101" pitchFamily="2" charset="-122"/>
                    <a:cs typeface="Times New Roman" panose="02020603050405020304" pitchFamily="18" charset="0"/>
                  </a:rPr>
                  <a:t>，为一定值，故得出结论：当电阻一定时，导体中的电流与导体两端的电压成正比</a:t>
                </a:r>
                <a:r>
                  <a:rPr lang="en-US" altLang="zh-CN">
                    <a:latin typeface="宋体" panose="02010600030101010101" pitchFamily="2" charset="-122"/>
                    <a:cs typeface="Times New Roman" panose="02020603050405020304" pitchFamily="18" charset="0"/>
                  </a:rPr>
                  <a:t>.</a:t>
                </a:r>
                <a:endParaRPr lang="zh-CN" altLang="en-US"/>
              </a:p>
            </p:txBody>
          </p:sp>
        </mc:Choice>
        <mc:Fallback xmlns="">
          <p:sp>
            <p:nvSpPr>
              <p:cNvPr id="15" name="内容占位符 1"/>
              <p:cNvSpPr txBox="1">
                <a:spLocks noRot="1" noChangeAspect="1" noMove="1" noResize="1" noEditPoints="1" noAdjustHandles="1" noChangeArrowheads="1" noChangeShapeType="1" noTextEdit="1"/>
              </p:cNvSpPr>
              <p:nvPr/>
            </p:nvSpPr>
            <p:spPr bwMode="auto">
              <a:xfrm>
                <a:off x="334566" y="4227394"/>
                <a:ext cx="11639008" cy="1433854"/>
              </a:xfrm>
              <a:prstGeom prst="rect">
                <a:avLst/>
              </a:prstGeom>
              <a:blipFill rotWithShape="1">
                <a:blip r:embed="rId4"/>
                <a:stretch>
                  <a:fillRect l="-5" t="-14" b="1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10839"/>
            <a:ext cx="11485848" cy="2238241"/>
          </a:xfrm>
        </p:spPr>
        <p:txBody>
          <a:bodyPr/>
          <a:lstStyle/>
          <a:p>
            <a:pPr hangingPunct="0">
              <a:spcAft>
                <a:spcPts val="0"/>
              </a:spcAft>
            </a:pPr>
            <a:r>
              <a:rPr lang="en-US" altLang="zh-CN" dirty="0">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在任何温度下，物体都有内能，</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错误；石墨烯散热膜在温度降低的过程中需要释放热量，</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错误；热量可能从内能大的物体向内能小的物体传递，</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正确；内能是物体内部的分子动能和势能之和，与温度有关，与物体是否运动无关，故</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99791"/>
            <a:ext cx="11485848" cy="2862322"/>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）接着，小方将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这四个电阻分别单独接入电路，探究电流与电阻关系的实验：</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实验中控制电阻两端的电压为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不变，她用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的电阻进行完实验后，保持滑动变阻器的位置不动，当换上</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电阻时，为了使电阻两端的电压恢复到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，此时应将滑片向</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左</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右</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）适当调节；</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gyc486.jpg" descr="id:2147490093;FounderCES"/>
          <p:cNvPicPr/>
          <p:nvPr/>
        </p:nvPicPr>
        <p:blipFill>
          <a:blip r:embed="rId2"/>
          <a:stretch>
            <a:fillRect/>
          </a:stretch>
        </p:blipFill>
        <p:spPr>
          <a:xfrm>
            <a:off x="1846734" y="3790781"/>
            <a:ext cx="2376264" cy="1728192"/>
          </a:xfrm>
          <a:prstGeom prst="rect">
            <a:avLst/>
          </a:prstGeom>
        </p:spPr>
      </p:pic>
      <p:pic>
        <p:nvPicPr>
          <p:cNvPr id="5" name="gyc487.jpg" descr="id:2147490100;FounderCES"/>
          <p:cNvPicPr/>
          <p:nvPr/>
        </p:nvPicPr>
        <p:blipFill>
          <a:blip r:embed="rId3"/>
          <a:stretch>
            <a:fillRect/>
          </a:stretch>
        </p:blipFill>
        <p:spPr>
          <a:xfrm>
            <a:off x="6959302" y="3790781"/>
            <a:ext cx="2232248" cy="1728192"/>
          </a:xfrm>
          <a:prstGeom prst="rect">
            <a:avLst/>
          </a:prstGeom>
        </p:spPr>
      </p:pic>
      <p:sp>
        <p:nvSpPr>
          <p:cNvPr id="6" name="矩形 5"/>
          <p:cNvSpPr/>
          <p:nvPr/>
        </p:nvSpPr>
        <p:spPr>
          <a:xfrm>
            <a:off x="2566814" y="5409239"/>
            <a:ext cx="670942"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甲</a:t>
            </a:r>
          </a:p>
        </p:txBody>
      </p:sp>
      <p:sp>
        <p:nvSpPr>
          <p:cNvPr id="7" name="矩形 6"/>
          <p:cNvSpPr/>
          <p:nvPr/>
        </p:nvSpPr>
        <p:spPr>
          <a:xfrm>
            <a:off x="7921054" y="5302949"/>
            <a:ext cx="492443" cy="559769"/>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乙</a:t>
            </a:r>
            <a:endParaRPr lang="en-US"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8" name="矩形 7"/>
          <p:cNvSpPr/>
          <p:nvPr/>
        </p:nvSpPr>
        <p:spPr>
          <a:xfrm>
            <a:off x="4746043" y="5518973"/>
            <a:ext cx="1723549"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a:t>
            </a:r>
            <a:r>
              <a:rPr lang="zh-CN" altLang="zh-CN" sz="2400" b="0">
                <a:solidFill>
                  <a:srgbClr val="000000"/>
                </a:solidFill>
                <a:latin typeface="+mn-ea"/>
                <a:ea typeface="+mn-ea"/>
                <a:cs typeface="Times New Roman" panose="02020603050405020304" pitchFamily="18" charset="0"/>
              </a:rPr>
              <a:t>第</a:t>
            </a:r>
            <a:r>
              <a:rPr lang="en-US" altLang="zh-CN" sz="2400" b="0">
                <a:solidFill>
                  <a:srgbClr val="000000"/>
                </a:solidFill>
                <a:latin typeface="+mn-lt"/>
                <a:ea typeface="楷体" panose="02010609060101010101" pitchFamily="49" charset="-122"/>
                <a:cs typeface="Times New Roman" panose="02020603050405020304" pitchFamily="18" charset="0"/>
              </a:rPr>
              <a:t>22</a:t>
            </a:r>
            <a:r>
              <a:rPr lang="zh-CN" altLang="zh-CN" sz="2400" b="0">
                <a:solidFill>
                  <a:srgbClr val="000000"/>
                </a:solidFill>
                <a:latin typeface="+mn-ea"/>
                <a:ea typeface="+mn-ea"/>
                <a:cs typeface="Times New Roman" panose="02020603050405020304" pitchFamily="18" charset="0"/>
              </a:rPr>
              <a:t>题</a:t>
            </a:r>
            <a:r>
              <a:rPr lang="zh-CN" altLang="zh-CN" sz="2400" b="0">
                <a:solidFill>
                  <a:srgbClr val="000000"/>
                </a:solidFill>
                <a:cs typeface="Times New Roman" panose="02020603050405020304" pitchFamily="18" charset="0"/>
              </a:rPr>
              <a:t>）</a:t>
            </a:r>
            <a:endParaRPr lang="en-US" altLang="zh-CN" sz="2400" b="0">
              <a:solidFill>
                <a:srgbClr val="000000"/>
              </a:solidFill>
              <a:cs typeface="Times New Roman" panose="02020603050405020304" pitchFamily="18" charset="0"/>
            </a:endParaRPr>
          </a:p>
        </p:txBody>
      </p:sp>
      <p:sp>
        <p:nvSpPr>
          <p:cNvPr id="9" name="矩形 8"/>
          <p:cNvSpPr/>
          <p:nvPr/>
        </p:nvSpPr>
        <p:spPr>
          <a:xfrm>
            <a:off x="1640720" y="3150623"/>
            <a:ext cx="494046" cy="461665"/>
          </a:xfrm>
          <a:prstGeom prst="rect">
            <a:avLst/>
          </a:prstGeom>
        </p:spPr>
        <p:txBody>
          <a:bodyPr wrap="none">
            <a:spAutoFit/>
          </a:bodyPr>
          <a:lstStyle/>
          <a:p>
            <a:r>
              <a:rPr lang="zh-CN" altLang="zh-CN" sz="2400">
                <a:latin typeface="黑体" panose="02010609060101010101" pitchFamily="49" charset="-122"/>
                <a:ea typeface="黑体" panose="02010609060101010101" pitchFamily="49" charset="-122"/>
                <a:cs typeface="Times New Roman" panose="02020603050405020304" pitchFamily="18" charset="0"/>
              </a:rPr>
              <a:t>左</a:t>
            </a:r>
            <a:endParaRPr lang="zh-CN" altLang="en-US">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a:spLocks noGrp="1"/>
          </p:cNvSpPr>
          <p:nvPr>
            <p:ph idx="1"/>
          </p:nvPr>
        </p:nvSpPr>
        <p:spPr>
          <a:xfrm>
            <a:off x="360854" y="1106160"/>
            <a:ext cx="11485848" cy="2308324"/>
          </a:xfrm>
        </p:spPr>
        <p:txBody>
          <a:bodyPr/>
          <a:lstStyle/>
          <a:p>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latin typeface="黑体" panose="02010609060101010101" pitchFamily="49" charset="-122"/>
                <a:ea typeface="黑体" panose="02010609060101010101" pitchFamily="49" charset="-122"/>
                <a:cs typeface="Times New Roman" panose="02020603050405020304" pitchFamily="18" charset="0"/>
              </a:rPr>
              <a:t> </a:t>
            </a:r>
            <a:r>
              <a:rPr lang="zh-CN" altLang="zh-CN">
                <a:latin typeface="Times New Roman" panose="02020603050405020304" pitchFamily="18" charset="0"/>
                <a:ea typeface="宋体" panose="02010600030101010101" pitchFamily="2" charset="-122"/>
                <a:cs typeface="Times New Roman" panose="02020603050405020304" pitchFamily="18" charset="0"/>
              </a:rPr>
              <a:t>探究电流与电阻的实验中应控制电压不变，即应保持电阻两端的电压不变，根据串联分压原理可知，将定值电阻由</a:t>
            </a:r>
            <a:r>
              <a:rPr lang="en-US" altLang="zh-CN">
                <a:latin typeface="Times New Roman" panose="02020603050405020304" pitchFamily="18" charset="0"/>
                <a:ea typeface="宋体" panose="02010600030101010101" pitchFamily="2" charset="-122"/>
              </a:rPr>
              <a:t>5 Ω</a:t>
            </a:r>
            <a:r>
              <a:rPr lang="zh-CN" altLang="zh-CN">
                <a:latin typeface="Times New Roman" panose="02020603050405020304" pitchFamily="18" charset="0"/>
                <a:ea typeface="宋体" panose="02010600030101010101" pitchFamily="2" charset="-122"/>
                <a:cs typeface="Times New Roman" panose="02020603050405020304" pitchFamily="18" charset="0"/>
              </a:rPr>
              <a:t>改接成</a:t>
            </a:r>
            <a:r>
              <a:rPr lang="en-US" altLang="zh-CN">
                <a:latin typeface="Times New Roman" panose="02020603050405020304" pitchFamily="18" charset="0"/>
                <a:ea typeface="宋体" panose="02010600030101010101" pitchFamily="2" charset="-122"/>
              </a:rPr>
              <a:t>10 Ω</a:t>
            </a:r>
            <a:r>
              <a:rPr lang="zh-CN" altLang="zh-CN">
                <a:latin typeface="Times New Roman" panose="02020603050405020304" pitchFamily="18" charset="0"/>
                <a:ea typeface="宋体" panose="02010600030101010101" pitchFamily="2" charset="-122"/>
                <a:cs typeface="Times New Roman" panose="02020603050405020304" pitchFamily="18" charset="0"/>
              </a:rPr>
              <a:t>的电阻，电阻增大，其分得的电压增大，为了保持电压</a:t>
            </a:r>
            <a:r>
              <a:rPr lang="en-US" altLang="zh-CN">
                <a:latin typeface="Times New Roman" panose="02020603050405020304" pitchFamily="18" charset="0"/>
                <a:ea typeface="宋体" panose="02010600030101010101" pitchFamily="2" charset="-122"/>
              </a:rPr>
              <a:t>2 V</a:t>
            </a:r>
            <a:r>
              <a:rPr lang="zh-CN" altLang="zh-CN">
                <a:latin typeface="Times New Roman" panose="02020603050405020304" pitchFamily="18" charset="0"/>
                <a:ea typeface="宋体" panose="02010600030101010101" pitchFamily="2" charset="-122"/>
                <a:cs typeface="Times New Roman" panose="02020603050405020304" pitchFamily="18" charset="0"/>
              </a:rPr>
              <a:t>不变，应增大滑动变阻器的电压，故应向左移动滑片，增大滑动变阻器的阻值从而增大分压</a:t>
            </a:r>
            <a:r>
              <a:rPr lang="zh-CN" altLang="en-US">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pic>
        <p:nvPicPr>
          <p:cNvPr id="8" name="gyc486.jpg" descr="id:2147490093;FounderCES"/>
          <p:cNvPicPr/>
          <p:nvPr/>
        </p:nvPicPr>
        <p:blipFill>
          <a:blip r:embed="rId2"/>
          <a:stretch>
            <a:fillRect/>
          </a:stretch>
        </p:blipFill>
        <p:spPr>
          <a:xfrm>
            <a:off x="3430910" y="3503008"/>
            <a:ext cx="1952045" cy="1419669"/>
          </a:xfrm>
          <a:prstGeom prst="rect">
            <a:avLst/>
          </a:prstGeom>
        </p:spPr>
      </p:pic>
      <p:pic>
        <p:nvPicPr>
          <p:cNvPr id="9" name="gyc487.jpg" descr="id:2147490100;FounderCES"/>
          <p:cNvPicPr/>
          <p:nvPr/>
        </p:nvPicPr>
        <p:blipFill>
          <a:blip r:embed="rId3"/>
          <a:stretch>
            <a:fillRect/>
          </a:stretch>
        </p:blipFill>
        <p:spPr>
          <a:xfrm>
            <a:off x="6141566" y="3393558"/>
            <a:ext cx="2232248" cy="1728192"/>
          </a:xfrm>
          <a:prstGeom prst="rect">
            <a:avLst/>
          </a:prstGeom>
        </p:spPr>
      </p:pic>
      <p:sp>
        <p:nvSpPr>
          <p:cNvPr id="10" name="矩形 9"/>
          <p:cNvSpPr/>
          <p:nvPr/>
        </p:nvSpPr>
        <p:spPr>
          <a:xfrm>
            <a:off x="4379740" y="4995313"/>
            <a:ext cx="670942"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甲</a:t>
            </a:r>
          </a:p>
        </p:txBody>
      </p:sp>
      <p:sp>
        <p:nvSpPr>
          <p:cNvPr id="11" name="矩形 10"/>
          <p:cNvSpPr/>
          <p:nvPr/>
        </p:nvSpPr>
        <p:spPr>
          <a:xfrm>
            <a:off x="7103318" y="5154511"/>
            <a:ext cx="492443" cy="559769"/>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乙</a:t>
            </a:r>
            <a:endParaRPr lang="en-US"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12" name="矩形 11"/>
          <p:cNvSpPr/>
          <p:nvPr/>
        </p:nvSpPr>
        <p:spPr>
          <a:xfrm>
            <a:off x="5279791" y="5714280"/>
            <a:ext cx="1723549"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a:t>
            </a:r>
            <a:r>
              <a:rPr lang="zh-CN" altLang="zh-CN" sz="2400" b="0">
                <a:solidFill>
                  <a:srgbClr val="000000"/>
                </a:solidFill>
                <a:latin typeface="+mn-ea"/>
                <a:ea typeface="+mn-ea"/>
                <a:cs typeface="Times New Roman" panose="02020603050405020304" pitchFamily="18" charset="0"/>
              </a:rPr>
              <a:t>第</a:t>
            </a:r>
            <a:r>
              <a:rPr lang="en-US" altLang="zh-CN" sz="2400" b="0">
                <a:solidFill>
                  <a:srgbClr val="000000"/>
                </a:solidFill>
                <a:latin typeface="+mn-lt"/>
                <a:ea typeface="楷体" panose="02010609060101010101" pitchFamily="49" charset="-122"/>
                <a:cs typeface="Times New Roman" panose="02020603050405020304" pitchFamily="18" charset="0"/>
              </a:rPr>
              <a:t>22</a:t>
            </a:r>
            <a:r>
              <a:rPr lang="zh-CN" altLang="zh-CN" sz="2400" b="0">
                <a:solidFill>
                  <a:srgbClr val="000000"/>
                </a:solidFill>
                <a:latin typeface="+mn-ea"/>
                <a:ea typeface="+mn-ea"/>
                <a:cs typeface="Times New Roman" panose="02020603050405020304" pitchFamily="18" charset="0"/>
              </a:rPr>
              <a:t>题</a:t>
            </a:r>
            <a:r>
              <a:rPr lang="zh-CN" altLang="zh-CN" sz="2400" b="0">
                <a:solidFill>
                  <a:srgbClr val="000000"/>
                </a:solidFill>
                <a:cs typeface="Times New Roman" panose="02020603050405020304" pitchFamily="18" charset="0"/>
              </a:rPr>
              <a:t>）</a:t>
            </a:r>
            <a:endParaRPr lang="en-US" altLang="zh-CN" sz="2400" b="0">
              <a:solidFill>
                <a:srgbClr val="000000"/>
              </a:solidFill>
              <a:cs typeface="Times New Roman" panose="02020603050405020304" pitchFamily="18" charset="0"/>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28877"/>
            <a:ext cx="11485848" cy="1684244"/>
          </a:xfrm>
        </p:spPr>
        <p:txBody>
          <a:bodyPr/>
          <a:lstStyle/>
          <a:p>
            <a:pPr hangingPunct="0">
              <a:spcAft>
                <a:spcPts val="0"/>
              </a:spcAft>
              <a:tabLst>
                <a:tab pos="59410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实验中她发现当接入</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的电阻进行实验时，无论怎样调节滑动变阻器，电压表的示数都大于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，若想完成实验，应更换一个最大阻值不小于</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的滑动变阻器；</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gyc486.jpg" descr="id:2147490093;FounderCES"/>
          <p:cNvPicPr/>
          <p:nvPr/>
        </p:nvPicPr>
        <p:blipFill>
          <a:blip r:embed="rId2"/>
          <a:stretch>
            <a:fillRect/>
          </a:stretch>
        </p:blipFill>
        <p:spPr>
          <a:xfrm>
            <a:off x="3718942" y="2515613"/>
            <a:ext cx="1952045" cy="1419669"/>
          </a:xfrm>
          <a:prstGeom prst="rect">
            <a:avLst/>
          </a:prstGeom>
        </p:spPr>
      </p:pic>
      <p:pic>
        <p:nvPicPr>
          <p:cNvPr id="8" name="gyc487.jpg" descr="id:2147490100;FounderCES"/>
          <p:cNvPicPr/>
          <p:nvPr/>
        </p:nvPicPr>
        <p:blipFill>
          <a:blip r:embed="rId3"/>
          <a:stretch>
            <a:fillRect/>
          </a:stretch>
        </p:blipFill>
        <p:spPr>
          <a:xfrm>
            <a:off x="6429598" y="2406163"/>
            <a:ext cx="2232248" cy="1728192"/>
          </a:xfrm>
          <a:prstGeom prst="rect">
            <a:avLst/>
          </a:prstGeom>
        </p:spPr>
      </p:pic>
      <p:sp>
        <p:nvSpPr>
          <p:cNvPr id="9" name="矩形 8"/>
          <p:cNvSpPr/>
          <p:nvPr/>
        </p:nvSpPr>
        <p:spPr>
          <a:xfrm>
            <a:off x="4667772" y="4007918"/>
            <a:ext cx="670942"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甲</a:t>
            </a:r>
          </a:p>
        </p:txBody>
      </p:sp>
      <p:sp>
        <p:nvSpPr>
          <p:cNvPr id="10" name="矩形 9"/>
          <p:cNvSpPr/>
          <p:nvPr/>
        </p:nvSpPr>
        <p:spPr>
          <a:xfrm>
            <a:off x="7391350" y="4167116"/>
            <a:ext cx="492443" cy="559769"/>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乙</a:t>
            </a:r>
            <a:endParaRPr lang="en-US"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11" name="矩形 10"/>
          <p:cNvSpPr/>
          <p:nvPr/>
        </p:nvSpPr>
        <p:spPr>
          <a:xfrm>
            <a:off x="5567823" y="4726885"/>
            <a:ext cx="1723549"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a:t>
            </a:r>
            <a:r>
              <a:rPr lang="zh-CN" altLang="zh-CN" sz="2400" b="0">
                <a:solidFill>
                  <a:srgbClr val="000000"/>
                </a:solidFill>
                <a:latin typeface="+mn-ea"/>
                <a:ea typeface="+mn-ea"/>
                <a:cs typeface="Times New Roman" panose="02020603050405020304" pitchFamily="18" charset="0"/>
              </a:rPr>
              <a:t>第</a:t>
            </a:r>
            <a:r>
              <a:rPr lang="en-US" altLang="zh-CN" sz="2400" b="0">
                <a:solidFill>
                  <a:srgbClr val="000000"/>
                </a:solidFill>
                <a:latin typeface="+mn-lt"/>
                <a:ea typeface="楷体" panose="02010609060101010101" pitchFamily="49" charset="-122"/>
                <a:cs typeface="Times New Roman" panose="02020603050405020304" pitchFamily="18" charset="0"/>
              </a:rPr>
              <a:t>22</a:t>
            </a:r>
            <a:r>
              <a:rPr lang="zh-CN" altLang="zh-CN" sz="2400" b="0">
                <a:solidFill>
                  <a:srgbClr val="000000"/>
                </a:solidFill>
                <a:latin typeface="+mn-ea"/>
                <a:ea typeface="+mn-ea"/>
                <a:cs typeface="Times New Roman" panose="02020603050405020304" pitchFamily="18" charset="0"/>
              </a:rPr>
              <a:t>题</a:t>
            </a:r>
            <a:r>
              <a:rPr lang="zh-CN" altLang="zh-CN" sz="2400" b="0">
                <a:solidFill>
                  <a:srgbClr val="000000"/>
                </a:solidFill>
                <a:cs typeface="Times New Roman" panose="02020603050405020304" pitchFamily="18" charset="0"/>
              </a:rPr>
              <a:t>）</a:t>
            </a:r>
            <a:endParaRPr lang="en-US" altLang="zh-CN" sz="2400" b="0">
              <a:solidFill>
                <a:srgbClr val="000000"/>
              </a:solidFill>
              <a:cs typeface="Times New Roman" panose="02020603050405020304" pitchFamily="18" charset="0"/>
            </a:endParaRPr>
          </a:p>
        </p:txBody>
      </p:sp>
      <p:sp>
        <p:nvSpPr>
          <p:cNvPr id="13" name="矩形 12"/>
          <p:cNvSpPr/>
          <p:nvPr/>
        </p:nvSpPr>
        <p:spPr>
          <a:xfrm>
            <a:off x="3862958" y="1211631"/>
            <a:ext cx="492443" cy="461665"/>
          </a:xfrm>
          <a:prstGeom prst="rect">
            <a:avLst/>
          </a:prstGeom>
        </p:spPr>
        <p:txBody>
          <a:bodyPr wrap="none">
            <a:spAutoFit/>
          </a:bodyPr>
          <a:lstStyle/>
          <a:p>
            <a:r>
              <a:rPr lang="en-US" altLang="zh-CN" sz="2400"/>
              <a:t>20</a:t>
            </a:r>
            <a:endParaRPr lang="zh-CN" altLang="en-US"/>
          </a:p>
        </p:txBody>
      </p:sp>
      <p:sp>
        <p:nvSpPr>
          <p:cNvPr id="14" name="矩形 13"/>
          <p:cNvSpPr/>
          <p:nvPr/>
        </p:nvSpPr>
        <p:spPr>
          <a:xfrm>
            <a:off x="9911630" y="1757418"/>
            <a:ext cx="492443" cy="461665"/>
          </a:xfrm>
          <a:prstGeom prst="rect">
            <a:avLst/>
          </a:prstGeom>
        </p:spPr>
        <p:txBody>
          <a:bodyPr wrap="none">
            <a:spAutoFit/>
          </a:bodyPr>
          <a:lstStyle/>
          <a:p>
            <a:r>
              <a:rPr lang="en-US" altLang="zh-CN" sz="2400"/>
              <a:t>40</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1"/>
          <p:cNvSpPr txBox="1"/>
          <p:nvPr/>
        </p:nvSpPr>
        <p:spPr bwMode="auto">
          <a:xfrm>
            <a:off x="369998" y="980728"/>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实验中控制电阻两端的电压为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不变，滑动变阻器分得的电压为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电阻的电压为滑动变阻器电压的</a:t>
            </a:r>
            <a:r>
              <a:rPr lang="en-US" altLang="zh-CN"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0.5</a:t>
            </a:r>
            <a:r>
              <a:rPr lang="zh-CN" altLang="zh-CN"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倍，根据分压原理，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当滑动变阻器连入电路中的电阻</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箭头右.eps" descr="id:2147489319;FounderCES"/>
          <p:cNvPicPr/>
          <p:nvPr/>
        </p:nvPicPr>
        <p:blipFill>
          <a:blip r:embed="rId2"/>
          <a:stretch>
            <a:fillRect/>
          </a:stretch>
        </p:blipFill>
        <p:spPr>
          <a:xfrm rot="820577">
            <a:off x="4295006" y="2123911"/>
            <a:ext cx="504056" cy="432048"/>
          </a:xfrm>
          <a:prstGeom prst="rect">
            <a:avLst/>
          </a:prstGeom>
        </p:spPr>
      </p:pic>
      <p:sp>
        <p:nvSpPr>
          <p:cNvPr id="11" name="矩形 10"/>
          <p:cNvSpPr/>
          <p:nvPr/>
        </p:nvSpPr>
        <p:spPr>
          <a:xfrm>
            <a:off x="921960" y="2478599"/>
            <a:ext cx="10917361" cy="559769"/>
          </a:xfrm>
          <a:prstGeom prst="rect">
            <a:avLst/>
          </a:prstGeom>
        </p:spPr>
        <p:txBody>
          <a:bodyPr wrap="square">
            <a:spAutoFit/>
          </a:bodyPr>
          <a:lstStyle/>
          <a:p>
            <a:pPr algn="just">
              <a:lnSpc>
                <a:spcPct val="150000"/>
              </a:lnSpc>
              <a:spcAft>
                <a:spcPts val="0"/>
              </a:spcAft>
            </a:pPr>
            <a:r>
              <a:rPr lang="zh-CN" altLang="zh-CN" sz="2400" b="0">
                <a:solidFill>
                  <a:srgbClr val="00B0F0"/>
                </a:solidFill>
                <a:latin typeface="楷体" panose="02010609060101010101" pitchFamily="49" charset="-122"/>
                <a:ea typeface="楷体" panose="02010609060101010101" pitchFamily="49" charset="-122"/>
                <a:cs typeface="Times New Roman" panose="02020603050405020304" pitchFamily="18" charset="0"/>
              </a:rPr>
              <a:t>在串联电中路中，各电阻两端电压分配遵循分压规律，其电压之比等于电阻之比</a:t>
            </a:r>
          </a:p>
        </p:txBody>
      </p:sp>
      <mc:AlternateContent xmlns:mc="http://schemas.openxmlformats.org/markup-compatibility/2006" xmlns:a14="http://schemas.microsoft.com/office/drawing/2010/main">
        <mc:Choice Requires="a14">
          <p:sp>
            <p:nvSpPr>
              <p:cNvPr id="12" name="内容占位符 1"/>
              <p:cNvSpPr txBox="1"/>
              <p:nvPr/>
            </p:nvSpPr>
            <p:spPr bwMode="auto">
              <a:xfrm>
                <a:off x="360854" y="2930594"/>
                <a:ext cx="11485848" cy="130503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lnSpc>
                    <a:spcPct val="130000"/>
                  </a:lnSpc>
                </a:pPr>
                <a:r>
                  <a:rPr lang="zh-CN" altLang="zh-CN"/>
                  <a:t>最大为</a:t>
                </a:r>
                <a:r>
                  <a:rPr lang="en-US" altLang="zh-CN"/>
                  <a:t>30 Ω</a:t>
                </a:r>
                <a:r>
                  <a:rPr lang="zh-CN" altLang="zh-CN"/>
                  <a:t>时，对应的定值电阻的阻值最大，即</a:t>
                </a:r>
                <a14:m>
                  <m:oMath xmlns:m="http://schemas.openxmlformats.org/officeDocument/2006/math">
                    <m:f>
                      <m:fPr>
                        <m:ctrlPr>
                          <a:rPr lang="zh-CN" altLang="zh-CN" i="1">
                            <a:latin typeface="Cambria Math" panose="02040503050406030204" pitchFamily="18" charset="0"/>
                          </a:rPr>
                        </m:ctrlPr>
                      </m:fPr>
                      <m:num>
                        <m:r>
                          <m:rPr>
                            <m:nor/>
                          </m:rPr>
                          <a:rPr lang="en-US" altLang="zh-CN" i="1">
                            <a:latin typeface="Cambria Math" panose="02040503050406030204" pitchFamily="18" charset="0"/>
                          </a:rPr>
                          <m:t>R</m:t>
                        </m:r>
                        <m:r>
                          <m:rPr>
                            <m:nor/>
                          </m:rPr>
                          <a:rPr lang="zh-CN" altLang="zh-CN" baseline="-25000">
                            <a:latin typeface="Cambria Math" panose="02040503050406030204" pitchFamily="18" charset="0"/>
                          </a:rPr>
                          <m:t>定</m:t>
                        </m:r>
                      </m:num>
                      <m:den>
                        <m:r>
                          <m:rPr>
                            <m:nor/>
                          </m:rPr>
                          <a:rPr lang="en-US" altLang="zh-CN" i="1">
                            <a:latin typeface="Cambria Math" panose="02040503050406030204" pitchFamily="18" charset="0"/>
                          </a:rPr>
                          <m:t>U</m:t>
                        </m:r>
                        <m:r>
                          <m:rPr>
                            <m:nor/>
                          </m:rPr>
                          <a:rPr lang="zh-CN" altLang="zh-CN" baseline="-25000">
                            <a:latin typeface="Cambria Math" panose="02040503050406030204" pitchFamily="18" charset="0"/>
                          </a:rPr>
                          <m:t>滑</m:t>
                        </m:r>
                      </m:den>
                    </m:f>
                  </m:oMath>
                </a14:m>
                <a:r>
                  <a:rPr lang="zh-CN" altLang="zh-CN"/>
                  <a:t>＝</a:t>
                </a:r>
                <a14:m>
                  <m:oMath xmlns:m="http://schemas.openxmlformats.org/officeDocument/2006/math">
                    <m:f>
                      <m:fPr>
                        <m:ctrlPr>
                          <a:rPr lang="zh-CN" altLang="zh-CN" i="1">
                            <a:latin typeface="Cambria Math" panose="02040503050406030204" pitchFamily="18" charset="0"/>
                          </a:rPr>
                        </m:ctrlPr>
                      </m:fPr>
                      <m:num>
                        <m:r>
                          <m:rPr>
                            <m:nor/>
                          </m:rPr>
                          <a:rPr lang="en-US" altLang="zh-CN" i="1">
                            <a:latin typeface="Cambria Math" panose="02040503050406030204" pitchFamily="18" charset="0"/>
                          </a:rPr>
                          <m:t>R</m:t>
                        </m:r>
                        <m:r>
                          <m:rPr>
                            <m:nor/>
                          </m:rPr>
                          <a:rPr lang="zh-CN" altLang="zh-CN" baseline="-25000">
                            <a:latin typeface="Cambria Math" panose="02040503050406030204" pitchFamily="18" charset="0"/>
                          </a:rPr>
                          <m:t>定</m:t>
                        </m:r>
                      </m:num>
                      <m:den>
                        <m:r>
                          <m:rPr>
                            <m:nor/>
                          </m:rPr>
                          <a:rPr lang="en-US" altLang="zh-CN" i="1">
                            <a:latin typeface="Cambria Math" panose="02040503050406030204" pitchFamily="18" charset="0"/>
                          </a:rPr>
                          <m:t>R</m:t>
                        </m:r>
                        <m:r>
                          <m:rPr>
                            <m:nor/>
                          </m:rPr>
                          <a:rPr lang="zh-CN" altLang="zh-CN" baseline="-25000">
                            <a:latin typeface="Cambria Math" panose="02040503050406030204" pitchFamily="18" charset="0"/>
                          </a:rPr>
                          <m:t>滑</m:t>
                        </m:r>
                      </m:den>
                    </m:f>
                  </m:oMath>
                </a14:m>
                <a:r>
                  <a:rPr lang="zh-CN" altLang="zh-CN"/>
                  <a:t>，得到</a:t>
                </a:r>
                <a14:m>
                  <m:oMath xmlns:m="http://schemas.openxmlformats.org/officeDocument/2006/math">
                    <m:f>
                      <m:fPr>
                        <m:ctrlPr>
                          <a:rPr lang="zh-CN" altLang="zh-CN" i="1">
                            <a:latin typeface="Cambria Math" panose="02040503050406030204" pitchFamily="18" charset="0"/>
                          </a:rPr>
                        </m:ctrlPr>
                      </m:fPr>
                      <m:num>
                        <m:r>
                          <a:rPr lang="en-US" altLang="zh-CN" i="1">
                            <a:latin typeface="Cambria Math" panose="02040503050406030204" pitchFamily="18" charset="0"/>
                          </a:rPr>
                          <m:t>2</m:t>
                        </m:r>
                        <m:r>
                          <m:rPr>
                            <m:sty m:val="p"/>
                          </m:rPr>
                          <a:rPr lang="en-US" altLang="zh-CN">
                            <a:latin typeface="Cambria Math" panose="02040503050406030204" pitchFamily="18" charset="0"/>
                          </a:rPr>
                          <m:t>V</m:t>
                        </m:r>
                      </m:num>
                      <m:den>
                        <m:r>
                          <a:rPr lang="en-US" altLang="zh-CN" i="1">
                            <a:latin typeface="Cambria Math" panose="02040503050406030204" pitchFamily="18" charset="0"/>
                          </a:rPr>
                          <m:t>4</m:t>
                        </m:r>
                        <m:r>
                          <m:rPr>
                            <m:sty m:val="p"/>
                          </m:rPr>
                          <a:rPr lang="en-US" altLang="zh-CN">
                            <a:latin typeface="Cambria Math" panose="02040503050406030204" pitchFamily="18" charset="0"/>
                          </a:rPr>
                          <m:t>V</m:t>
                        </m:r>
                      </m:den>
                    </m:f>
                  </m:oMath>
                </a14:m>
                <a:r>
                  <a:rPr lang="zh-CN" altLang="zh-CN"/>
                  <a:t>＝</a:t>
                </a:r>
                <a14:m>
                  <m:oMath xmlns:m="http://schemas.openxmlformats.org/officeDocument/2006/math">
                    <m:f>
                      <m:fPr>
                        <m:ctrlPr>
                          <a:rPr lang="zh-CN" altLang="zh-CN" i="1">
                            <a:latin typeface="Cambria Math" panose="02040503050406030204" pitchFamily="18" charset="0"/>
                          </a:rPr>
                        </m:ctrlPr>
                      </m:fPr>
                      <m:num>
                        <m:r>
                          <m:rPr>
                            <m:nor/>
                          </m:rPr>
                          <a:rPr lang="en-US" altLang="zh-CN" i="1">
                            <a:latin typeface="Cambria Math" panose="02040503050406030204" pitchFamily="18" charset="0"/>
                          </a:rPr>
                          <m:t>R</m:t>
                        </m:r>
                        <m:r>
                          <m:rPr>
                            <m:nor/>
                          </m:rPr>
                          <a:rPr lang="zh-CN" altLang="zh-CN" baseline="-25000">
                            <a:latin typeface="Cambria Math" panose="02040503050406030204" pitchFamily="18" charset="0"/>
                          </a:rPr>
                          <m:t>定</m:t>
                        </m:r>
                      </m:num>
                      <m:den>
                        <m:r>
                          <a:rPr lang="en-US" altLang="zh-CN" i="1">
                            <a:latin typeface="Cambria Math" panose="02040503050406030204" pitchFamily="18" charset="0"/>
                          </a:rPr>
                          <m:t>30</m:t>
                        </m:r>
                        <m:r>
                          <m:rPr>
                            <m:sty m:val="p"/>
                          </m:rPr>
                          <a:rPr lang="en-US" altLang="zh-CN">
                            <a:latin typeface="Cambria Math" panose="02040503050406030204" pitchFamily="18" charset="0"/>
                          </a:rPr>
                          <m:t>Ω</m:t>
                        </m:r>
                      </m:den>
                    </m:f>
                  </m:oMath>
                </a14:m>
                <a:r>
                  <a:rPr lang="zh-CN" altLang="zh-CN"/>
                  <a:t>，</a:t>
                </a:r>
                <a:r>
                  <a:rPr lang="en-US" altLang="zh-CN" i="1"/>
                  <a:t>R</a:t>
                </a:r>
                <a:r>
                  <a:rPr lang="zh-CN" altLang="zh-CN" baseline="-25000"/>
                  <a:t>定</a:t>
                </a:r>
                <a:r>
                  <a:rPr lang="zh-CN" altLang="zh-CN"/>
                  <a:t>＝</a:t>
                </a:r>
                <a:r>
                  <a:rPr lang="en-US" altLang="zh-CN"/>
                  <a:t>0.5×30 Ω</a:t>
                </a:r>
                <a:r>
                  <a:rPr lang="zh-CN" altLang="zh-CN"/>
                  <a:t>＝</a:t>
                </a:r>
                <a:r>
                  <a:rPr lang="en-US" altLang="zh-CN"/>
                  <a:t>15 Ω</a:t>
                </a:r>
                <a:r>
                  <a:rPr lang="zh-CN" altLang="zh-CN"/>
                  <a:t>；</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12" name="内容占位符 1"/>
              <p:cNvSpPr txBox="1">
                <a:spLocks noRot="1" noChangeAspect="1" noMove="1" noResize="1" noEditPoints="1" noAdjustHandles="1" noChangeArrowheads="1" noChangeShapeType="1" noTextEdit="1"/>
              </p:cNvSpPr>
              <p:nvPr/>
            </p:nvSpPr>
            <p:spPr bwMode="auto">
              <a:xfrm>
                <a:off x="360854" y="2930594"/>
                <a:ext cx="11485848" cy="1305037"/>
              </a:xfrm>
              <a:prstGeom prst="rect">
                <a:avLst/>
              </a:prstGeom>
              <a:blipFill rotWithShape="1">
                <a:blip r:embed="rId3"/>
                <a:stretch>
                  <a:fillRect l="-2" t="-5" r="1" b="14"/>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13" name="gyc486.jpg" descr="id:2147490093;FounderCES"/>
          <p:cNvPicPr/>
          <p:nvPr/>
        </p:nvPicPr>
        <p:blipFill>
          <a:blip r:embed="rId4"/>
          <a:stretch>
            <a:fillRect/>
          </a:stretch>
        </p:blipFill>
        <p:spPr>
          <a:xfrm>
            <a:off x="3430910" y="4077072"/>
            <a:ext cx="1952045" cy="1419669"/>
          </a:xfrm>
          <a:prstGeom prst="rect">
            <a:avLst/>
          </a:prstGeom>
        </p:spPr>
      </p:pic>
      <p:pic>
        <p:nvPicPr>
          <p:cNvPr id="14" name="gyc487.jpg" descr="id:2147490100;FounderCES"/>
          <p:cNvPicPr/>
          <p:nvPr/>
        </p:nvPicPr>
        <p:blipFill>
          <a:blip r:embed="rId5"/>
          <a:stretch>
            <a:fillRect/>
          </a:stretch>
        </p:blipFill>
        <p:spPr>
          <a:xfrm>
            <a:off x="6141566" y="3967622"/>
            <a:ext cx="2232248" cy="1728192"/>
          </a:xfrm>
          <a:prstGeom prst="rect">
            <a:avLst/>
          </a:prstGeom>
        </p:spPr>
      </p:pic>
      <p:sp>
        <p:nvSpPr>
          <p:cNvPr id="15" name="矩形 14"/>
          <p:cNvSpPr/>
          <p:nvPr/>
        </p:nvSpPr>
        <p:spPr>
          <a:xfrm>
            <a:off x="4379740" y="5569377"/>
            <a:ext cx="670942"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甲</a:t>
            </a:r>
          </a:p>
        </p:txBody>
      </p:sp>
      <p:sp>
        <p:nvSpPr>
          <p:cNvPr id="16" name="矩形 15"/>
          <p:cNvSpPr/>
          <p:nvPr/>
        </p:nvSpPr>
        <p:spPr>
          <a:xfrm>
            <a:off x="7103318" y="5728575"/>
            <a:ext cx="492443" cy="559769"/>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乙</a:t>
            </a:r>
            <a:endParaRPr lang="en-US"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17" name="矩形 16"/>
          <p:cNvSpPr/>
          <p:nvPr/>
        </p:nvSpPr>
        <p:spPr>
          <a:xfrm>
            <a:off x="5050682" y="6008459"/>
            <a:ext cx="1723549"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a:t>
            </a:r>
            <a:r>
              <a:rPr lang="zh-CN" altLang="zh-CN" sz="2400" b="0">
                <a:solidFill>
                  <a:srgbClr val="000000"/>
                </a:solidFill>
                <a:latin typeface="+mn-ea"/>
                <a:ea typeface="+mn-ea"/>
                <a:cs typeface="Times New Roman" panose="02020603050405020304" pitchFamily="18" charset="0"/>
              </a:rPr>
              <a:t>第</a:t>
            </a:r>
            <a:r>
              <a:rPr lang="en-US" altLang="zh-CN" sz="2400" b="0">
                <a:solidFill>
                  <a:srgbClr val="000000"/>
                </a:solidFill>
                <a:latin typeface="+mn-lt"/>
                <a:ea typeface="楷体" panose="02010609060101010101" pitchFamily="49" charset="-122"/>
                <a:cs typeface="Times New Roman" panose="02020603050405020304" pitchFamily="18" charset="0"/>
              </a:rPr>
              <a:t>22</a:t>
            </a:r>
            <a:r>
              <a:rPr lang="zh-CN" altLang="zh-CN" sz="2400" b="0">
                <a:solidFill>
                  <a:srgbClr val="000000"/>
                </a:solidFill>
                <a:latin typeface="+mn-ea"/>
                <a:ea typeface="+mn-ea"/>
                <a:cs typeface="Times New Roman" panose="02020603050405020304" pitchFamily="18" charset="0"/>
              </a:rPr>
              <a:t>题</a:t>
            </a:r>
            <a:r>
              <a:rPr lang="zh-CN" altLang="zh-CN" sz="2400" b="0">
                <a:solidFill>
                  <a:srgbClr val="000000"/>
                </a:solidFill>
                <a:cs typeface="Times New Roman" panose="02020603050405020304" pitchFamily="18" charset="0"/>
              </a:rPr>
              <a:t>）</a:t>
            </a:r>
            <a:endParaRPr lang="en-US" altLang="zh-CN" sz="2400" b="0">
              <a:solidFill>
                <a:srgbClr val="000000"/>
              </a:solidFill>
              <a:cs typeface="Times New Roman" panose="02020603050405020304" pitchFamily="18" charset="0"/>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2" name="内容占位符 1"/>
              <p:cNvSpPr txBox="1"/>
              <p:nvPr/>
            </p:nvSpPr>
            <p:spPr bwMode="auto">
              <a:xfrm>
                <a:off x="334566" y="980728"/>
                <a:ext cx="11485848" cy="2113464"/>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zh-CN" altLang="zh-CN"/>
                  <a:t>故实验中她发现当接入</a:t>
                </a:r>
                <a:r>
                  <a:rPr lang="en-US" altLang="zh-CN"/>
                  <a:t>20 Ω</a:t>
                </a:r>
                <a:r>
                  <a:rPr lang="zh-CN" altLang="zh-CN"/>
                  <a:t>的电阻进行实验时，无论怎样调节滑动变阻器，电压表的示数都大于</a:t>
                </a:r>
                <a:r>
                  <a:rPr lang="en-US" altLang="zh-CN"/>
                  <a:t>2 V</a:t>
                </a:r>
                <a:r>
                  <a:rPr lang="zh-CN" altLang="zh-CN"/>
                  <a:t>；若想完成实验，由分压原理</a:t>
                </a:r>
                <a14:m>
                  <m:oMath xmlns:m="http://schemas.openxmlformats.org/officeDocument/2006/math">
                    <m:f>
                      <m:fPr>
                        <m:ctrlPr>
                          <a:rPr lang="zh-CN" altLang="zh-CN" i="1">
                            <a:latin typeface="Cambria Math" panose="02040503050406030204" pitchFamily="18" charset="0"/>
                          </a:rPr>
                        </m:ctrlPr>
                      </m:fPr>
                      <m:num>
                        <m:r>
                          <m:rPr>
                            <m:nor/>
                          </m:rPr>
                          <a:rPr lang="en-US" altLang="zh-CN" i="1">
                            <a:latin typeface="Cambria Math" panose="02040503050406030204" pitchFamily="18" charset="0"/>
                          </a:rPr>
                          <m:t>U</m:t>
                        </m:r>
                        <m:r>
                          <m:rPr>
                            <m:nor/>
                          </m:rPr>
                          <a:rPr lang="zh-CN" altLang="zh-CN" baseline="-25000">
                            <a:latin typeface="Cambria Math" panose="02040503050406030204" pitchFamily="18" charset="0"/>
                          </a:rPr>
                          <m:t>滑</m:t>
                        </m:r>
                        <m:r>
                          <m:rPr>
                            <m:nor/>
                          </m:rPr>
                          <a:rPr lang="en-US" altLang="zh-CN" i="1">
                            <a:latin typeface="Cambria Math" panose="02040503050406030204" pitchFamily="18" charset="0"/>
                          </a:rPr>
                          <m:t>′</m:t>
                        </m:r>
                      </m:num>
                      <m:den>
                        <m:r>
                          <m:rPr>
                            <m:nor/>
                          </m:rPr>
                          <a:rPr lang="en-US" altLang="zh-CN" i="1">
                            <a:latin typeface="Cambria Math" panose="02040503050406030204" pitchFamily="18" charset="0"/>
                          </a:rPr>
                          <m:t>U</m:t>
                        </m:r>
                        <m:r>
                          <m:rPr>
                            <m:nor/>
                          </m:rPr>
                          <a:rPr lang="zh-CN" altLang="zh-CN" baseline="-25000">
                            <a:latin typeface="Cambria Math" panose="02040503050406030204" pitchFamily="18" charset="0"/>
                          </a:rPr>
                          <m:t>定</m:t>
                        </m:r>
                        <m:r>
                          <m:rPr>
                            <m:nor/>
                          </m:rPr>
                          <a:rPr lang="en-US" altLang="zh-CN" i="1">
                            <a:latin typeface="Cambria Math" panose="02040503050406030204" pitchFamily="18" charset="0"/>
                          </a:rPr>
                          <m:t>′</m:t>
                        </m:r>
                      </m:den>
                    </m:f>
                  </m:oMath>
                </a14:m>
                <a:r>
                  <a:rPr lang="zh-CN" altLang="zh-CN"/>
                  <a:t>＝</a:t>
                </a:r>
                <a14:m>
                  <m:oMath xmlns:m="http://schemas.openxmlformats.org/officeDocument/2006/math">
                    <m:f>
                      <m:fPr>
                        <m:ctrlPr>
                          <a:rPr lang="zh-CN" altLang="zh-CN" i="1">
                            <a:latin typeface="Cambria Math" panose="02040503050406030204" pitchFamily="18" charset="0"/>
                          </a:rPr>
                        </m:ctrlPr>
                      </m:fPr>
                      <m:num>
                        <m:r>
                          <m:rPr>
                            <m:nor/>
                          </m:rPr>
                          <a:rPr lang="en-US" altLang="zh-CN" i="1">
                            <a:latin typeface="Cambria Math" panose="02040503050406030204" pitchFamily="18" charset="0"/>
                          </a:rPr>
                          <m:t>R</m:t>
                        </m:r>
                        <m:r>
                          <m:rPr>
                            <m:nor/>
                          </m:rPr>
                          <a:rPr lang="zh-CN" altLang="zh-CN" baseline="-25000">
                            <a:latin typeface="Cambria Math" panose="02040503050406030204" pitchFamily="18" charset="0"/>
                          </a:rPr>
                          <m:t>滑</m:t>
                        </m:r>
                        <m:r>
                          <m:rPr>
                            <m:nor/>
                          </m:rPr>
                          <a:rPr lang="en-US" altLang="zh-CN" i="1">
                            <a:latin typeface="Cambria Math" panose="02040503050406030204" pitchFamily="18" charset="0"/>
                          </a:rPr>
                          <m:t>′</m:t>
                        </m:r>
                      </m:num>
                      <m:den>
                        <m:r>
                          <m:rPr>
                            <m:nor/>
                          </m:rPr>
                          <a:rPr lang="en-US" altLang="zh-CN" i="1">
                            <a:latin typeface="Cambria Math" panose="02040503050406030204" pitchFamily="18" charset="0"/>
                          </a:rPr>
                          <m:t>R</m:t>
                        </m:r>
                        <m:r>
                          <m:rPr>
                            <m:nor/>
                          </m:rPr>
                          <a:rPr lang="zh-CN" altLang="zh-CN" baseline="-25000">
                            <a:latin typeface="Cambria Math" panose="02040503050406030204" pitchFamily="18" charset="0"/>
                          </a:rPr>
                          <m:t>定</m:t>
                        </m:r>
                        <m:r>
                          <m:rPr>
                            <m:nor/>
                          </m:rPr>
                          <a:rPr lang="en-US" altLang="zh-CN" i="1">
                            <a:latin typeface="Cambria Math" panose="02040503050406030204" pitchFamily="18" charset="0"/>
                          </a:rPr>
                          <m:t>′</m:t>
                        </m:r>
                      </m:den>
                    </m:f>
                  </m:oMath>
                </a14:m>
                <a:r>
                  <a:rPr lang="zh-CN" altLang="zh-CN"/>
                  <a:t>得，</a:t>
                </a:r>
                <a14:m>
                  <m:oMath xmlns:m="http://schemas.openxmlformats.org/officeDocument/2006/math">
                    <m:f>
                      <m:fPr>
                        <m:ctrlPr>
                          <a:rPr lang="zh-CN" altLang="zh-CN" i="1">
                            <a:latin typeface="Cambria Math" panose="02040503050406030204" pitchFamily="18" charset="0"/>
                          </a:rPr>
                        </m:ctrlPr>
                      </m:fPr>
                      <m:num>
                        <m:r>
                          <a:rPr lang="en-US" altLang="zh-CN" i="1">
                            <a:latin typeface="Cambria Math" panose="02040503050406030204" pitchFamily="18" charset="0"/>
                          </a:rPr>
                          <m:t>4</m:t>
                        </m:r>
                        <m:r>
                          <m:rPr>
                            <m:sty m:val="p"/>
                          </m:rPr>
                          <a:rPr lang="en-US" altLang="zh-CN" i="0">
                            <a:latin typeface="Cambria Math" panose="02040503050406030204" pitchFamily="18" charset="0"/>
                          </a:rPr>
                          <m:t>V</m:t>
                        </m:r>
                      </m:num>
                      <m:den>
                        <m:r>
                          <a:rPr lang="en-US" altLang="zh-CN" i="1">
                            <a:latin typeface="Cambria Math" panose="02040503050406030204" pitchFamily="18" charset="0"/>
                          </a:rPr>
                          <m:t>2</m:t>
                        </m:r>
                        <m:r>
                          <m:rPr>
                            <m:sty m:val="p"/>
                          </m:rPr>
                          <a:rPr lang="en-US" altLang="zh-CN" i="0">
                            <a:latin typeface="Cambria Math" panose="02040503050406030204" pitchFamily="18" charset="0"/>
                          </a:rPr>
                          <m:t>V</m:t>
                        </m:r>
                      </m:den>
                    </m:f>
                  </m:oMath>
                </a14:m>
                <a:r>
                  <a:rPr lang="zh-CN" altLang="zh-CN"/>
                  <a:t>＝</a:t>
                </a:r>
                <a14:m>
                  <m:oMath xmlns:m="http://schemas.openxmlformats.org/officeDocument/2006/math">
                    <m:f>
                      <m:fPr>
                        <m:ctrlPr>
                          <a:rPr lang="zh-CN" altLang="zh-CN" i="1">
                            <a:latin typeface="Cambria Math" panose="02040503050406030204" pitchFamily="18" charset="0"/>
                          </a:rPr>
                        </m:ctrlPr>
                      </m:fPr>
                      <m:num>
                        <m:r>
                          <m:rPr>
                            <m:nor/>
                          </m:rPr>
                          <a:rPr lang="en-US" altLang="zh-CN" i="1">
                            <a:latin typeface="Cambria Math" panose="02040503050406030204" pitchFamily="18" charset="0"/>
                          </a:rPr>
                          <m:t>R</m:t>
                        </m:r>
                        <m:r>
                          <m:rPr>
                            <m:nor/>
                          </m:rPr>
                          <a:rPr lang="zh-CN" altLang="zh-CN" baseline="-25000">
                            <a:latin typeface="Cambria Math" panose="02040503050406030204" pitchFamily="18" charset="0"/>
                          </a:rPr>
                          <m:t>滑</m:t>
                        </m:r>
                        <m:r>
                          <m:rPr>
                            <m:nor/>
                          </m:rPr>
                          <a:rPr lang="en-US" altLang="zh-CN" i="1">
                            <a:latin typeface="Cambria Math" panose="02040503050406030204" pitchFamily="18" charset="0"/>
                          </a:rPr>
                          <m:t>′</m:t>
                        </m:r>
                      </m:num>
                      <m:den>
                        <m:r>
                          <a:rPr lang="en-US" altLang="zh-CN" i="1">
                            <a:latin typeface="Cambria Math" panose="02040503050406030204" pitchFamily="18" charset="0"/>
                          </a:rPr>
                          <m:t>20</m:t>
                        </m:r>
                        <m:r>
                          <m:rPr>
                            <m:sty m:val="p"/>
                          </m:rPr>
                          <a:rPr lang="en-US" altLang="zh-CN">
                            <a:latin typeface="Cambria Math" panose="02040503050406030204" pitchFamily="18" charset="0"/>
                          </a:rPr>
                          <m:t>Ω</m:t>
                        </m:r>
                      </m:den>
                    </m:f>
                  </m:oMath>
                </a14:m>
                <a:r>
                  <a:rPr lang="zh-CN" altLang="zh-CN"/>
                  <a:t>，</a:t>
                </a:r>
                <a:r>
                  <a:rPr lang="en-US" altLang="zh-CN" i="1"/>
                  <a:t>R</a:t>
                </a:r>
                <a:r>
                  <a:rPr lang="zh-CN" altLang="zh-CN" baseline="-25000"/>
                  <a:t>滑</a:t>
                </a:r>
                <a:r>
                  <a:rPr lang="en-US" altLang="zh-CN" i="1"/>
                  <a:t>'</a:t>
                </a:r>
                <a:r>
                  <a:rPr lang="zh-CN" altLang="zh-CN"/>
                  <a:t>＝</a:t>
                </a:r>
                <a:r>
                  <a:rPr lang="en-US" altLang="zh-CN"/>
                  <a:t>2×20 Ω</a:t>
                </a:r>
                <a:r>
                  <a:rPr lang="zh-CN" altLang="zh-CN"/>
                  <a:t>＝</a:t>
                </a:r>
                <a:r>
                  <a:rPr lang="en-US" altLang="zh-CN"/>
                  <a:t>40 Ω</a:t>
                </a:r>
                <a:r>
                  <a:rPr lang="zh-CN" altLang="zh-CN"/>
                  <a:t>，故应更换一个最大阻值不小于</a:t>
                </a:r>
                <a:r>
                  <a:rPr lang="en-US" altLang="zh-CN"/>
                  <a:t>40 Ω</a:t>
                </a:r>
                <a:r>
                  <a:rPr lang="zh-CN" altLang="zh-CN"/>
                  <a:t>的滑动变阻器；</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12" name="内容占位符 1"/>
              <p:cNvSpPr txBox="1">
                <a:spLocks noRot="1" noChangeAspect="1" noMove="1" noResize="1" noEditPoints="1" noAdjustHandles="1" noChangeArrowheads="1" noChangeShapeType="1" noTextEdit="1"/>
              </p:cNvSpPr>
              <p:nvPr/>
            </p:nvSpPr>
            <p:spPr bwMode="auto">
              <a:xfrm>
                <a:off x="334566" y="980728"/>
                <a:ext cx="11485848" cy="2113464"/>
              </a:xfrm>
              <a:prstGeom prst="rect">
                <a:avLst/>
              </a:prstGeom>
              <a:blipFill rotWithShape="1">
                <a:blip r:embed="rId2"/>
                <a:stretch>
                  <a:fillRect l="-5" t="-14" r="5" b="22"/>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6" name="gyc486.jpg" descr="id:2147490093;FounderCES"/>
          <p:cNvPicPr/>
          <p:nvPr/>
        </p:nvPicPr>
        <p:blipFill>
          <a:blip r:embed="rId3"/>
          <a:stretch>
            <a:fillRect/>
          </a:stretch>
        </p:blipFill>
        <p:spPr>
          <a:xfrm>
            <a:off x="3528566" y="3394434"/>
            <a:ext cx="1952045" cy="1419669"/>
          </a:xfrm>
          <a:prstGeom prst="rect">
            <a:avLst/>
          </a:prstGeom>
        </p:spPr>
      </p:pic>
      <p:pic>
        <p:nvPicPr>
          <p:cNvPr id="7" name="gyc487.jpg" descr="id:2147490100;FounderCES"/>
          <p:cNvPicPr/>
          <p:nvPr/>
        </p:nvPicPr>
        <p:blipFill>
          <a:blip r:embed="rId4"/>
          <a:stretch>
            <a:fillRect/>
          </a:stretch>
        </p:blipFill>
        <p:spPr>
          <a:xfrm>
            <a:off x="6239222" y="3284984"/>
            <a:ext cx="2232248" cy="1728192"/>
          </a:xfrm>
          <a:prstGeom prst="rect">
            <a:avLst/>
          </a:prstGeom>
        </p:spPr>
      </p:pic>
      <p:sp>
        <p:nvSpPr>
          <p:cNvPr id="8" name="矩形 7"/>
          <p:cNvSpPr/>
          <p:nvPr/>
        </p:nvSpPr>
        <p:spPr>
          <a:xfrm>
            <a:off x="4477396" y="4886739"/>
            <a:ext cx="670942"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甲</a:t>
            </a:r>
          </a:p>
        </p:txBody>
      </p:sp>
      <p:sp>
        <p:nvSpPr>
          <p:cNvPr id="13" name="矩形 12"/>
          <p:cNvSpPr/>
          <p:nvPr/>
        </p:nvSpPr>
        <p:spPr>
          <a:xfrm>
            <a:off x="7200974" y="5045937"/>
            <a:ext cx="492443" cy="559769"/>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乙</a:t>
            </a:r>
            <a:endParaRPr lang="en-US"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14" name="矩形 13"/>
          <p:cNvSpPr/>
          <p:nvPr/>
        </p:nvSpPr>
        <p:spPr>
          <a:xfrm>
            <a:off x="5377447" y="5605706"/>
            <a:ext cx="1723549"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a:t>
            </a:r>
            <a:r>
              <a:rPr lang="zh-CN" altLang="zh-CN" sz="2400" b="0">
                <a:solidFill>
                  <a:srgbClr val="000000"/>
                </a:solidFill>
                <a:latin typeface="+mn-ea"/>
                <a:ea typeface="+mn-ea"/>
                <a:cs typeface="Times New Roman" panose="02020603050405020304" pitchFamily="18" charset="0"/>
              </a:rPr>
              <a:t>第</a:t>
            </a:r>
            <a:r>
              <a:rPr lang="en-US" altLang="zh-CN" sz="2400" b="0">
                <a:solidFill>
                  <a:srgbClr val="000000"/>
                </a:solidFill>
                <a:latin typeface="+mn-lt"/>
                <a:ea typeface="楷体" panose="02010609060101010101" pitchFamily="49" charset="-122"/>
                <a:cs typeface="Times New Roman" panose="02020603050405020304" pitchFamily="18" charset="0"/>
              </a:rPr>
              <a:t>22</a:t>
            </a:r>
            <a:r>
              <a:rPr lang="zh-CN" altLang="zh-CN" sz="2400" b="0">
                <a:solidFill>
                  <a:srgbClr val="000000"/>
                </a:solidFill>
                <a:latin typeface="+mn-ea"/>
                <a:ea typeface="+mn-ea"/>
                <a:cs typeface="Times New Roman" panose="02020603050405020304" pitchFamily="18" charset="0"/>
              </a:rPr>
              <a:t>题</a:t>
            </a:r>
            <a:r>
              <a:rPr lang="zh-CN" altLang="zh-CN" sz="2400" b="0">
                <a:solidFill>
                  <a:srgbClr val="000000"/>
                </a:solidFill>
                <a:cs typeface="Times New Roman" panose="02020603050405020304" pitchFamily="18" charset="0"/>
              </a:rPr>
              <a:t>）</a:t>
            </a:r>
            <a:endParaRPr lang="en-US" altLang="zh-CN" sz="2400" b="0">
              <a:solidFill>
                <a:srgbClr val="000000"/>
              </a:solidFill>
              <a:cs typeface="Times New Roman" panose="02020603050405020304" pitchFamily="18" charset="0"/>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65268"/>
            <a:ext cx="11485848" cy="576248"/>
          </a:xfrm>
        </p:spPr>
        <p:txBody>
          <a:bodyPr/>
          <a:lstStyle/>
          <a:p>
            <a:pPr hangingPunct="0">
              <a:spcAft>
                <a:spcPts val="0"/>
              </a:spcAft>
              <a:tabLst>
                <a:tab pos="59410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通过实验得出结论，当电压一定时，导体中的电流与导体的电阻成</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86.jpg" descr="id:2147490093;FounderCES"/>
          <p:cNvPicPr/>
          <p:nvPr/>
        </p:nvPicPr>
        <p:blipFill>
          <a:blip r:embed="rId2"/>
          <a:stretch>
            <a:fillRect/>
          </a:stretch>
        </p:blipFill>
        <p:spPr>
          <a:xfrm>
            <a:off x="3310221" y="2012940"/>
            <a:ext cx="1952045" cy="1419669"/>
          </a:xfrm>
          <a:prstGeom prst="rect">
            <a:avLst/>
          </a:prstGeom>
        </p:spPr>
      </p:pic>
      <p:pic>
        <p:nvPicPr>
          <p:cNvPr id="4" name="gyc487.jpg" descr="id:2147490100;FounderCES"/>
          <p:cNvPicPr/>
          <p:nvPr/>
        </p:nvPicPr>
        <p:blipFill>
          <a:blip r:embed="rId3"/>
          <a:stretch>
            <a:fillRect/>
          </a:stretch>
        </p:blipFill>
        <p:spPr>
          <a:xfrm>
            <a:off x="6020877" y="1903490"/>
            <a:ext cx="2232248" cy="1728192"/>
          </a:xfrm>
          <a:prstGeom prst="rect">
            <a:avLst/>
          </a:prstGeom>
        </p:spPr>
      </p:pic>
      <p:sp>
        <p:nvSpPr>
          <p:cNvPr id="5" name="矩形 4"/>
          <p:cNvSpPr/>
          <p:nvPr/>
        </p:nvSpPr>
        <p:spPr>
          <a:xfrm>
            <a:off x="4259051" y="3505245"/>
            <a:ext cx="670942"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甲</a:t>
            </a:r>
          </a:p>
        </p:txBody>
      </p:sp>
      <p:sp>
        <p:nvSpPr>
          <p:cNvPr id="6" name="矩形 5"/>
          <p:cNvSpPr/>
          <p:nvPr/>
        </p:nvSpPr>
        <p:spPr>
          <a:xfrm>
            <a:off x="6982629" y="3664443"/>
            <a:ext cx="492443" cy="559769"/>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乙</a:t>
            </a:r>
            <a:endParaRPr lang="en-US"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7" name="矩形 6"/>
          <p:cNvSpPr/>
          <p:nvPr/>
        </p:nvSpPr>
        <p:spPr>
          <a:xfrm>
            <a:off x="5159102" y="4224212"/>
            <a:ext cx="1723549"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a:t>
            </a:r>
            <a:r>
              <a:rPr lang="zh-CN" altLang="zh-CN" sz="2400" b="0">
                <a:solidFill>
                  <a:srgbClr val="000000"/>
                </a:solidFill>
                <a:latin typeface="+mn-ea"/>
                <a:ea typeface="+mn-ea"/>
                <a:cs typeface="Times New Roman" panose="02020603050405020304" pitchFamily="18" charset="0"/>
              </a:rPr>
              <a:t>第</a:t>
            </a:r>
            <a:r>
              <a:rPr lang="en-US" altLang="zh-CN" sz="2400" b="0">
                <a:solidFill>
                  <a:srgbClr val="000000"/>
                </a:solidFill>
                <a:latin typeface="+mn-lt"/>
                <a:ea typeface="楷体" panose="02010609060101010101" pitchFamily="49" charset="-122"/>
                <a:cs typeface="Times New Roman" panose="02020603050405020304" pitchFamily="18" charset="0"/>
              </a:rPr>
              <a:t>22</a:t>
            </a:r>
            <a:r>
              <a:rPr lang="zh-CN" altLang="zh-CN" sz="2400" b="0">
                <a:solidFill>
                  <a:srgbClr val="000000"/>
                </a:solidFill>
                <a:latin typeface="+mn-ea"/>
                <a:ea typeface="+mn-ea"/>
                <a:cs typeface="Times New Roman" panose="02020603050405020304" pitchFamily="18" charset="0"/>
              </a:rPr>
              <a:t>题</a:t>
            </a:r>
            <a:r>
              <a:rPr lang="zh-CN" altLang="zh-CN" sz="2400" b="0">
                <a:solidFill>
                  <a:srgbClr val="000000"/>
                </a:solidFill>
                <a:cs typeface="Times New Roman" panose="02020603050405020304" pitchFamily="18" charset="0"/>
              </a:rPr>
              <a:t>）</a:t>
            </a:r>
            <a:endParaRPr lang="en-US" altLang="zh-CN" sz="2400" b="0">
              <a:solidFill>
                <a:srgbClr val="000000"/>
              </a:solidFill>
              <a:cs typeface="Times New Roman" panose="02020603050405020304" pitchFamily="18" charset="0"/>
            </a:endParaRPr>
          </a:p>
        </p:txBody>
      </p:sp>
      <p:sp>
        <p:nvSpPr>
          <p:cNvPr id="8" name="内容占位符 1"/>
          <p:cNvSpPr txBox="1"/>
          <p:nvPr/>
        </p:nvSpPr>
        <p:spPr bwMode="auto">
          <a:xfrm>
            <a:off x="360854" y="4942909"/>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 </a:t>
            </a:r>
            <a:r>
              <a:rPr lang="zh-CN" altLang="zh-CN"/>
              <a:t>通过实验得出结论，当电压一定时，导体中的电流与导体的电阻成反比</a:t>
            </a:r>
            <a:r>
              <a:rPr lang="en-US" altLang="zh-CN"/>
              <a:t>.</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矩形 9"/>
          <p:cNvSpPr/>
          <p:nvPr/>
        </p:nvSpPr>
        <p:spPr>
          <a:xfrm>
            <a:off x="9911630" y="1038399"/>
            <a:ext cx="494046" cy="461665"/>
          </a:xfrm>
          <a:prstGeom prst="rect">
            <a:avLst/>
          </a:prstGeom>
        </p:spPr>
        <p:txBody>
          <a:bodyPr wrap="none">
            <a:spAutoFit/>
          </a:bodyPr>
          <a:lstStyle/>
          <a:p>
            <a:r>
              <a:rPr lang="zh-CN" altLang="zh-CN" sz="2400">
                <a:cs typeface="Times New Roman" panose="02020603050405020304" pitchFamily="18" charset="0"/>
              </a:rPr>
              <a:t>反</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85898"/>
          </a:xfrm>
        </p:spPr>
        <p:txBody>
          <a:bodyPr/>
          <a:lstStyle/>
          <a:p>
            <a:pPr>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通辽中考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）小华利用如图甲所示的电路来测量小灯泡的电功率</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已知电源电压为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且保持不变，小灯泡的额定电压为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V</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00000"/>
              </a:lnSpc>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）请在图甲中用笔画线代替导线，将实物图连接完整（</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要求</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向右端移动时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灯变亮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3" name="jj161.jpg" descr="id:2147490115;FounderCES"/>
          <p:cNvPicPr/>
          <p:nvPr/>
        </p:nvPicPr>
        <p:blipFill>
          <a:blip r:embed="rId2"/>
          <a:stretch>
            <a:fillRect/>
          </a:stretch>
        </p:blipFill>
        <p:spPr>
          <a:xfrm>
            <a:off x="2566814" y="2158164"/>
            <a:ext cx="1944216" cy="1558392"/>
          </a:xfrm>
          <a:prstGeom prst="rect">
            <a:avLst/>
          </a:prstGeom>
        </p:spPr>
      </p:pic>
      <p:pic>
        <p:nvPicPr>
          <p:cNvPr id="4" name="jj162.jpg" descr="id:2147490122;FounderCES"/>
          <p:cNvPicPr/>
          <p:nvPr/>
        </p:nvPicPr>
        <p:blipFill>
          <a:blip r:embed="rId3"/>
          <a:stretch>
            <a:fillRect/>
          </a:stretch>
        </p:blipFill>
        <p:spPr>
          <a:xfrm>
            <a:off x="5879996" y="1928458"/>
            <a:ext cx="2016224" cy="1583281"/>
          </a:xfrm>
          <a:prstGeom prst="rect">
            <a:avLst/>
          </a:prstGeom>
        </p:spPr>
      </p:pic>
      <p:sp>
        <p:nvSpPr>
          <p:cNvPr id="6" name="矩形 5"/>
          <p:cNvSpPr/>
          <p:nvPr/>
        </p:nvSpPr>
        <p:spPr>
          <a:xfrm>
            <a:off x="6553075" y="3393390"/>
            <a:ext cx="492443"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乙</a:t>
            </a:r>
            <a:endParaRPr lang="en-US"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7" name="矩形 6"/>
          <p:cNvSpPr/>
          <p:nvPr/>
        </p:nvSpPr>
        <p:spPr>
          <a:xfrm>
            <a:off x="4637506" y="3788856"/>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latin typeface="+mn-ea"/>
                <a:ea typeface="+mn-ea"/>
                <a:cs typeface="Times New Roman" panose="02020603050405020304" pitchFamily="18" charset="0"/>
              </a:rPr>
              <a:t>（第</a:t>
            </a:r>
            <a:r>
              <a:rPr lang="en-US" altLang="zh-CN" sz="2400" b="0">
                <a:solidFill>
                  <a:srgbClr val="000000"/>
                </a:solidFill>
                <a:latin typeface="+mn-lt"/>
                <a:ea typeface="+mn-ea"/>
                <a:cs typeface="Times New Roman" panose="02020603050405020304" pitchFamily="18" charset="0"/>
              </a:rPr>
              <a:t>23</a:t>
            </a:r>
            <a:r>
              <a:rPr lang="zh-CN" altLang="zh-CN" sz="2400" b="0">
                <a:solidFill>
                  <a:srgbClr val="000000"/>
                </a:solidFill>
                <a:latin typeface="+mn-ea"/>
                <a:ea typeface="+mn-ea"/>
                <a:cs typeface="Times New Roman" panose="02020603050405020304" pitchFamily="18" charset="0"/>
              </a:rPr>
              <a:t>题）</a:t>
            </a:r>
            <a:endParaRPr lang="en-US" altLang="zh-CN" sz="2400" b="0">
              <a:solidFill>
                <a:srgbClr val="000000"/>
              </a:solidFill>
              <a:latin typeface="+mn-ea"/>
              <a:ea typeface="+mn-ea"/>
              <a:cs typeface="Times New Roman" panose="02020603050405020304" pitchFamily="18" charset="0"/>
            </a:endParaRPr>
          </a:p>
        </p:txBody>
      </p:sp>
      <p:sp>
        <p:nvSpPr>
          <p:cNvPr id="8" name="矩形 7"/>
          <p:cNvSpPr/>
          <p:nvPr/>
        </p:nvSpPr>
        <p:spPr>
          <a:xfrm>
            <a:off x="412924" y="1928458"/>
            <a:ext cx="1422184" cy="461665"/>
          </a:xfrm>
          <a:prstGeom prst="rect">
            <a:avLst/>
          </a:prstGeom>
        </p:spPr>
        <p:txBody>
          <a:bodyPr wrap="none">
            <a:spAutoFit/>
          </a:bodyPr>
          <a:lstStyle/>
          <a:p>
            <a:r>
              <a:rPr lang="zh-CN" altLang="zh-CN" sz="2400">
                <a:latin typeface="黑体" panose="02010609060101010101" pitchFamily="49" charset="-122"/>
                <a:ea typeface="黑体" panose="02010609060101010101" pitchFamily="49" charset="-122"/>
                <a:cs typeface="Times New Roman" panose="02020603050405020304" pitchFamily="18" charset="0"/>
              </a:rPr>
              <a:t>如图所示</a:t>
            </a:r>
            <a:endParaRPr lang="zh-CN" altLang="en-US" sz="2400">
              <a:latin typeface="黑体" panose="02010609060101010101" pitchFamily="49" charset="-122"/>
              <a:ea typeface="黑体" panose="02010609060101010101" pitchFamily="49" charset="-122"/>
            </a:endParaRPr>
          </a:p>
        </p:txBody>
      </p:sp>
      <p:pic>
        <p:nvPicPr>
          <p:cNvPr id="9" name="图片 8"/>
          <p:cNvPicPr>
            <a:picLocks noChangeAspect="1"/>
          </p:cNvPicPr>
          <p:nvPr/>
        </p:nvPicPr>
        <p:blipFill>
          <a:blip r:embed="rId4"/>
          <a:stretch>
            <a:fillRect/>
          </a:stretch>
        </p:blipFill>
        <p:spPr>
          <a:xfrm>
            <a:off x="2257429" y="2060372"/>
            <a:ext cx="2685649" cy="1728484"/>
          </a:xfrm>
          <a:prstGeom prst="rect">
            <a:avLst/>
          </a:prstGeom>
        </p:spPr>
      </p:pic>
      <p:sp>
        <p:nvSpPr>
          <p:cNvPr id="12" name="内容占位符 1"/>
          <p:cNvSpPr txBox="1"/>
          <p:nvPr/>
        </p:nvSpPr>
        <p:spPr bwMode="auto">
          <a:xfrm>
            <a:off x="360854" y="5301208"/>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 </a:t>
            </a:r>
            <a:r>
              <a:rPr lang="zh-CN" altLang="zh-CN">
                <a:latin typeface="Times New Roman" panose="02020603050405020304" pitchFamily="18" charset="0"/>
                <a:ea typeface="宋体" panose="02010600030101010101" pitchFamily="2" charset="-122"/>
                <a:cs typeface="Times New Roman" panose="02020603050405020304" pitchFamily="18" charset="0"/>
              </a:rPr>
              <a:t>滑片向右移动时，灯变亮，说明电流变大，则滑动变阻器的有效电阻变小，故选择滑动变阻器的右下接线柱串联接入电路，电路连接如图所示</a:t>
            </a:r>
            <a:r>
              <a:rPr lang="en-US" altLang="zh-CN">
                <a:latin typeface="宋体" panose="02010600030101010101" pitchFamily="2" charset="-122"/>
                <a:cs typeface="Times New Roman" panose="02020603050405020304" pitchFamily="18" charset="0"/>
              </a:rPr>
              <a:t>.</a:t>
            </a:r>
            <a:endParaRPr lang="zh-CN" altLang="en-US"/>
          </a:p>
        </p:txBody>
      </p:sp>
      <p:pic>
        <p:nvPicPr>
          <p:cNvPr id="11" name="图片 10"/>
          <p:cNvPicPr>
            <a:picLocks noChangeAspect="1"/>
          </p:cNvPicPr>
          <p:nvPr/>
        </p:nvPicPr>
        <p:blipFill>
          <a:blip r:embed="rId5"/>
          <a:stretch>
            <a:fillRect/>
          </a:stretch>
        </p:blipFill>
        <p:spPr>
          <a:xfrm>
            <a:off x="2912995" y="1988840"/>
            <a:ext cx="2278781" cy="1616527"/>
          </a:xfrm>
          <a:prstGeom prst="rect">
            <a:avLst/>
          </a:prstGeom>
        </p:spPr>
      </p:pic>
      <p:sp>
        <p:nvSpPr>
          <p:cNvPr id="5" name="矩形 4"/>
          <p:cNvSpPr/>
          <p:nvPr/>
        </p:nvSpPr>
        <p:spPr>
          <a:xfrm>
            <a:off x="3821956" y="3481846"/>
            <a:ext cx="742950"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甲</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90136"/>
            <a:ext cx="11485848" cy="1130246"/>
          </a:xfrm>
        </p:spPr>
        <p:txBody>
          <a:bodyPr/>
          <a:lstStyle/>
          <a:p>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）闭合开关后，小华发现小灯泡不发光，电流表示数几乎为零，电压表示数接近</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，则电路故障可能是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430910" y="1501297"/>
            <a:ext cx="1731564" cy="461665"/>
          </a:xfrm>
          <a:prstGeom prst="rect">
            <a:avLst/>
          </a:prstGeom>
        </p:spPr>
        <p:txBody>
          <a:bodyPr wrap="none">
            <a:spAutoFit/>
          </a:bodyPr>
          <a:lstStyle/>
          <a:p>
            <a:pPr lvl="0"/>
            <a:r>
              <a:rPr lang="zh-CN" altLang="zh-CN" sz="2400">
                <a:latin typeface="黑体" panose="02010609060101010101" pitchFamily="49" charset="-122"/>
                <a:ea typeface="黑体" panose="02010609060101010101" pitchFamily="49" charset="-122"/>
                <a:cs typeface="Times New Roman" panose="02020603050405020304" pitchFamily="18" charset="0"/>
              </a:rPr>
              <a:t>小灯泡断路</a:t>
            </a:r>
            <a:endParaRPr lang="zh-CN" altLang="en-US">
              <a:latin typeface="黑体" panose="02010609060101010101" pitchFamily="49" charset="-122"/>
              <a:ea typeface="黑体" panose="02010609060101010101" pitchFamily="49" charset="-122"/>
            </a:endParaRPr>
          </a:p>
        </p:txBody>
      </p:sp>
      <p:pic>
        <p:nvPicPr>
          <p:cNvPr id="5" name="jj161.jpg" descr="id:2147490115;FounderCES"/>
          <p:cNvPicPr/>
          <p:nvPr/>
        </p:nvPicPr>
        <p:blipFill>
          <a:blip r:embed="rId2"/>
          <a:stretch>
            <a:fillRect/>
          </a:stretch>
        </p:blipFill>
        <p:spPr>
          <a:xfrm>
            <a:off x="2566814" y="2204864"/>
            <a:ext cx="1944216" cy="1558392"/>
          </a:xfrm>
          <a:prstGeom prst="rect">
            <a:avLst/>
          </a:prstGeom>
        </p:spPr>
      </p:pic>
      <p:pic>
        <p:nvPicPr>
          <p:cNvPr id="6" name="jj162.jpg" descr="id:2147490122;FounderCES"/>
          <p:cNvPicPr/>
          <p:nvPr/>
        </p:nvPicPr>
        <p:blipFill>
          <a:blip r:embed="rId3"/>
          <a:stretch>
            <a:fillRect/>
          </a:stretch>
        </p:blipFill>
        <p:spPr>
          <a:xfrm>
            <a:off x="6527254" y="2204864"/>
            <a:ext cx="2232248" cy="1558392"/>
          </a:xfrm>
          <a:prstGeom prst="rect">
            <a:avLst/>
          </a:prstGeom>
        </p:spPr>
      </p:pic>
      <p:sp>
        <p:nvSpPr>
          <p:cNvPr id="7" name="矩形 6"/>
          <p:cNvSpPr/>
          <p:nvPr/>
        </p:nvSpPr>
        <p:spPr>
          <a:xfrm>
            <a:off x="3068579" y="3619240"/>
            <a:ext cx="742950" cy="559769"/>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甲</a:t>
            </a:r>
          </a:p>
        </p:txBody>
      </p:sp>
      <p:sp>
        <p:nvSpPr>
          <p:cNvPr id="8" name="矩形 7"/>
          <p:cNvSpPr/>
          <p:nvPr/>
        </p:nvSpPr>
        <p:spPr>
          <a:xfrm>
            <a:off x="7397156" y="3643075"/>
            <a:ext cx="492443" cy="559769"/>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乙</a:t>
            </a:r>
            <a:endParaRPr lang="en-US"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9" name="矩形 8"/>
          <p:cNvSpPr/>
          <p:nvPr/>
        </p:nvSpPr>
        <p:spPr>
          <a:xfrm>
            <a:off x="4747473" y="4021699"/>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latin typeface="+mn-ea"/>
                <a:ea typeface="+mn-ea"/>
                <a:cs typeface="Times New Roman" panose="02020603050405020304" pitchFamily="18" charset="0"/>
              </a:rPr>
              <a:t>（第</a:t>
            </a:r>
            <a:r>
              <a:rPr lang="en-US" altLang="zh-CN" sz="2400" b="0">
                <a:solidFill>
                  <a:srgbClr val="000000"/>
                </a:solidFill>
                <a:latin typeface="+mn-lt"/>
                <a:ea typeface="+mn-ea"/>
                <a:cs typeface="Times New Roman" panose="02020603050405020304" pitchFamily="18" charset="0"/>
              </a:rPr>
              <a:t>23</a:t>
            </a:r>
            <a:r>
              <a:rPr lang="zh-CN" altLang="zh-CN" sz="2400" b="0">
                <a:solidFill>
                  <a:srgbClr val="000000"/>
                </a:solidFill>
                <a:latin typeface="+mn-ea"/>
                <a:ea typeface="+mn-ea"/>
                <a:cs typeface="Times New Roman" panose="02020603050405020304" pitchFamily="18" charset="0"/>
              </a:rPr>
              <a:t>题）</a:t>
            </a:r>
            <a:endParaRPr lang="en-US" altLang="zh-CN" sz="2400" b="0">
              <a:solidFill>
                <a:srgbClr val="000000"/>
              </a:solidFill>
              <a:latin typeface="+mn-ea"/>
              <a:ea typeface="+mn-ea"/>
              <a:cs typeface="Times New Roman" panose="02020603050405020304" pitchFamily="18" charset="0"/>
            </a:endParaRPr>
          </a:p>
        </p:txBody>
      </p:sp>
      <p:sp>
        <p:nvSpPr>
          <p:cNvPr id="11" name="内容占位符 1"/>
          <p:cNvSpPr txBox="1"/>
          <p:nvPr/>
        </p:nvSpPr>
        <p:spPr bwMode="auto">
          <a:xfrm>
            <a:off x="360854" y="4553068"/>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 </a:t>
            </a:r>
            <a:r>
              <a:rPr lang="zh-CN" altLang="zh-CN">
                <a:latin typeface="Times New Roman" panose="02020603050405020304" pitchFamily="18" charset="0"/>
                <a:ea typeface="宋体" panose="02010600030101010101" pitchFamily="2" charset="-122"/>
                <a:cs typeface="Times New Roman" panose="02020603050405020304" pitchFamily="18" charset="0"/>
              </a:rPr>
              <a:t>小灯泡不亮、电流表示数几乎为零，说明电路可能断路，电压表示数接近</a:t>
            </a:r>
            <a:r>
              <a:rPr lang="en-US" altLang="zh-CN">
                <a:latin typeface="Times New Roman" panose="02020603050405020304" pitchFamily="18" charset="0"/>
                <a:ea typeface="宋体" panose="02010600030101010101" pitchFamily="2" charset="-122"/>
              </a:rPr>
              <a:t>3 V</a:t>
            </a:r>
            <a:r>
              <a:rPr lang="zh-CN" altLang="zh-CN">
                <a:latin typeface="Times New Roman" panose="02020603050405020304" pitchFamily="18" charset="0"/>
                <a:ea typeface="宋体" panose="02010600030101010101" pitchFamily="2" charset="-122"/>
                <a:cs typeface="Times New Roman" panose="02020603050405020304" pitchFamily="18" charset="0"/>
              </a:rPr>
              <a:t>，说明电压表与电源连通，则与电压表并联的支路以外的电路是完好的，则与电压表并联的电路断路了，即小灯泡断路</a:t>
            </a:r>
            <a:r>
              <a:rPr lang="en-US" altLang="zh-CN">
                <a:latin typeface="宋体" panose="02010600030101010101" pitchFamily="2" charset="-122"/>
                <a:cs typeface="Times New Roman" panose="02020603050405020304" pitchFamily="18" charset="0"/>
              </a:rPr>
              <a:t>.</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）排除电路故障后，重新开始实验，小华从滑动变阻器连入电路阻值最大时开始记录数据，得到小灯泡的</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图像如图乙所示，则小灯泡的额定功率为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jj161.jpg" descr="id:2147490115;FounderCES"/>
          <p:cNvPicPr/>
          <p:nvPr/>
        </p:nvPicPr>
        <p:blipFill>
          <a:blip r:embed="rId2"/>
          <a:stretch>
            <a:fillRect/>
          </a:stretch>
        </p:blipFill>
        <p:spPr>
          <a:xfrm>
            <a:off x="3088410" y="2060848"/>
            <a:ext cx="1944216" cy="1558392"/>
          </a:xfrm>
          <a:prstGeom prst="rect">
            <a:avLst/>
          </a:prstGeom>
        </p:spPr>
      </p:pic>
      <p:pic>
        <p:nvPicPr>
          <p:cNvPr id="5" name="jj162.jpg" descr="id:2147490122;FounderCES"/>
          <p:cNvPicPr/>
          <p:nvPr/>
        </p:nvPicPr>
        <p:blipFill>
          <a:blip r:embed="rId3"/>
          <a:stretch>
            <a:fillRect/>
          </a:stretch>
        </p:blipFill>
        <p:spPr>
          <a:xfrm>
            <a:off x="5909446" y="1943557"/>
            <a:ext cx="2232248" cy="1771313"/>
          </a:xfrm>
          <a:prstGeom prst="rect">
            <a:avLst/>
          </a:prstGeom>
        </p:spPr>
      </p:pic>
      <p:sp>
        <p:nvSpPr>
          <p:cNvPr id="6" name="矩形 5"/>
          <p:cNvSpPr/>
          <p:nvPr/>
        </p:nvSpPr>
        <p:spPr>
          <a:xfrm>
            <a:off x="3907433" y="3714871"/>
            <a:ext cx="742950" cy="559769"/>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甲</a:t>
            </a:r>
          </a:p>
        </p:txBody>
      </p:sp>
      <p:sp>
        <p:nvSpPr>
          <p:cNvPr id="7" name="矩形 6"/>
          <p:cNvSpPr/>
          <p:nvPr/>
        </p:nvSpPr>
        <p:spPr>
          <a:xfrm>
            <a:off x="6779348" y="3619240"/>
            <a:ext cx="492443" cy="559769"/>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乙</a:t>
            </a:r>
            <a:endParaRPr lang="en-US"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8" name="矩形 7"/>
          <p:cNvSpPr/>
          <p:nvPr/>
        </p:nvSpPr>
        <p:spPr>
          <a:xfrm>
            <a:off x="4943078" y="4052309"/>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latin typeface="+mn-ea"/>
                <a:ea typeface="+mn-ea"/>
                <a:cs typeface="Times New Roman" panose="02020603050405020304" pitchFamily="18" charset="0"/>
              </a:rPr>
              <a:t>（第</a:t>
            </a:r>
            <a:r>
              <a:rPr lang="en-US" altLang="zh-CN" sz="2400" b="0">
                <a:solidFill>
                  <a:srgbClr val="000000"/>
                </a:solidFill>
                <a:latin typeface="+mn-lt"/>
                <a:ea typeface="+mn-ea"/>
                <a:cs typeface="Times New Roman" panose="02020603050405020304" pitchFamily="18" charset="0"/>
              </a:rPr>
              <a:t>23</a:t>
            </a:r>
            <a:r>
              <a:rPr lang="zh-CN" altLang="zh-CN" sz="2400" b="0">
                <a:solidFill>
                  <a:srgbClr val="000000"/>
                </a:solidFill>
                <a:latin typeface="+mn-ea"/>
                <a:ea typeface="+mn-ea"/>
                <a:cs typeface="Times New Roman" panose="02020603050405020304" pitchFamily="18" charset="0"/>
              </a:rPr>
              <a:t>题）</a:t>
            </a:r>
            <a:endParaRPr lang="en-US" altLang="zh-CN" sz="2400" b="0">
              <a:solidFill>
                <a:srgbClr val="000000"/>
              </a:solidFill>
              <a:latin typeface="+mn-ea"/>
              <a:ea typeface="+mn-ea"/>
              <a:cs typeface="Times New Roman" panose="02020603050405020304" pitchFamily="18" charset="0"/>
            </a:endParaRPr>
          </a:p>
        </p:txBody>
      </p:sp>
      <p:sp>
        <p:nvSpPr>
          <p:cNvPr id="9" name="矩形 8"/>
          <p:cNvSpPr/>
          <p:nvPr/>
        </p:nvSpPr>
        <p:spPr>
          <a:xfrm>
            <a:off x="9839622" y="1386898"/>
            <a:ext cx="723275" cy="461665"/>
          </a:xfrm>
          <a:prstGeom prst="rect">
            <a:avLst/>
          </a:prstGeom>
        </p:spPr>
        <p:txBody>
          <a:bodyPr wrap="none">
            <a:spAutoFit/>
          </a:bodyPr>
          <a:lstStyle/>
          <a:p>
            <a:r>
              <a:rPr lang="en-US" altLang="zh-CN" sz="2400"/>
              <a:t>0.75</a:t>
            </a:r>
            <a:endParaRPr lang="zh-CN" altLang="en-US"/>
          </a:p>
        </p:txBody>
      </p:sp>
      <p:sp>
        <p:nvSpPr>
          <p:cNvPr id="12" name="内容占位符 1"/>
          <p:cNvSpPr txBox="1"/>
          <p:nvPr/>
        </p:nvSpPr>
        <p:spPr bwMode="auto">
          <a:xfrm>
            <a:off x="360854" y="4532927"/>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 </a:t>
            </a:r>
            <a:r>
              <a:rPr lang="zh-CN" altLang="zh-CN">
                <a:latin typeface="Times New Roman" panose="02020603050405020304" pitchFamily="18" charset="0"/>
                <a:ea typeface="宋体" panose="02010600030101010101" pitchFamily="2" charset="-122"/>
                <a:cs typeface="Times New Roman" panose="02020603050405020304" pitchFamily="18" charset="0"/>
              </a:rPr>
              <a:t>由题图乙可知，当灯泡两端电压为</a:t>
            </a:r>
            <a:r>
              <a:rPr lang="en-US" altLang="zh-CN">
                <a:latin typeface="Times New Roman" panose="02020603050405020304" pitchFamily="18" charset="0"/>
                <a:ea typeface="宋体" panose="02010600030101010101" pitchFamily="2" charset="-122"/>
              </a:rPr>
              <a:t>2.5 V</a:t>
            </a:r>
            <a:r>
              <a:rPr lang="zh-CN" altLang="zh-CN">
                <a:latin typeface="Times New Roman" panose="02020603050405020304" pitchFamily="18" charset="0"/>
                <a:ea typeface="宋体" panose="02010600030101010101" pitchFamily="2" charset="-122"/>
                <a:cs typeface="Times New Roman" panose="02020603050405020304" pitchFamily="18" charset="0"/>
              </a:rPr>
              <a:t>时，通过灯泡的电流为</a:t>
            </a:r>
            <a:r>
              <a:rPr lang="en-US" altLang="zh-CN">
                <a:latin typeface="Times New Roman" panose="02020603050405020304" pitchFamily="18" charset="0"/>
                <a:ea typeface="宋体" panose="02010600030101010101" pitchFamily="2" charset="-122"/>
              </a:rPr>
              <a:t>0.3 A</a:t>
            </a:r>
            <a:r>
              <a:rPr lang="zh-CN" altLang="zh-CN">
                <a:latin typeface="Times New Roman" panose="02020603050405020304" pitchFamily="18" charset="0"/>
                <a:ea typeface="宋体" panose="02010600030101010101" pitchFamily="2" charset="-122"/>
                <a:cs typeface="Times New Roman" panose="02020603050405020304" pitchFamily="18" charset="0"/>
              </a:rPr>
              <a:t>，灯泡的额定功率为</a:t>
            </a:r>
            <a:r>
              <a:rPr lang="en-US" altLang="zh-CN" i="1">
                <a:latin typeface="Times New Roman" panose="02020603050405020304" pitchFamily="18" charset="0"/>
                <a:ea typeface="宋体" panose="02010600030101010101" pitchFamily="2" charset="-122"/>
              </a:rPr>
              <a:t>P</a:t>
            </a:r>
            <a:r>
              <a:rPr lang="en-US" altLang="zh-CN" baseline="-25000">
                <a:latin typeface="Times New Roman" panose="02020603050405020304" pitchFamily="18" charset="0"/>
                <a:ea typeface="宋体" panose="02010600030101010101" pitchFamily="2" charset="-122"/>
              </a:rPr>
              <a:t>L</a:t>
            </a:r>
            <a:r>
              <a:rPr lang="zh-CN" altLang="zh-CN">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rPr>
              <a:t>U</a:t>
            </a:r>
            <a:r>
              <a:rPr lang="en-US" altLang="zh-CN" baseline="-25000">
                <a:latin typeface="Times New Roman" panose="02020603050405020304" pitchFamily="18" charset="0"/>
                <a:ea typeface="宋体" panose="02010600030101010101" pitchFamily="2" charset="-122"/>
              </a:rPr>
              <a:t>L</a:t>
            </a:r>
            <a:r>
              <a:rPr lang="en-US" altLang="zh-CN" i="1">
                <a:latin typeface="Times New Roman" panose="02020603050405020304" pitchFamily="18" charset="0"/>
                <a:ea typeface="宋体" panose="02010600030101010101" pitchFamily="2" charset="-122"/>
              </a:rPr>
              <a:t>I</a:t>
            </a:r>
            <a:r>
              <a:rPr lang="en-US" altLang="zh-CN" baseline="-25000">
                <a:latin typeface="Times New Roman" panose="02020603050405020304" pitchFamily="18" charset="0"/>
                <a:ea typeface="宋体" panose="02010600030101010101" pitchFamily="2" charset="-122"/>
              </a:rPr>
              <a:t>L</a:t>
            </a:r>
            <a:r>
              <a:rPr lang="zh-CN" altLang="zh-CN">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rPr>
              <a:t>2.5 V</a:t>
            </a:r>
            <a:r>
              <a:rPr lang="en-US" altLang="zh-CN">
                <a:latin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rPr>
              <a:t>0.3 A</a:t>
            </a:r>
            <a:r>
              <a:rPr lang="zh-CN" altLang="zh-CN">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rPr>
              <a:t>0.75 W</a:t>
            </a:r>
            <a:r>
              <a:rPr lang="en-US" altLang="zh-CN">
                <a:latin typeface="宋体" panose="02010600030101010101" pitchFamily="2" charset="-122"/>
                <a:cs typeface="Times New Roman" panose="02020603050405020304" pitchFamily="18" charset="0"/>
              </a:rPr>
              <a:t>.</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3" name="内容占位符 12"/>
              <p:cNvSpPr>
                <a:spLocks noGrp="1"/>
              </p:cNvSpPr>
              <p:nvPr>
                <p:ph idx="1"/>
              </p:nvPr>
            </p:nvSpPr>
            <p:spPr>
              <a:xfrm>
                <a:off x="360854" y="746120"/>
                <a:ext cx="11485848" cy="2145844"/>
              </a:xfrm>
            </p:spPr>
            <p:txBody>
              <a:bodyPr/>
              <a:lstStyle/>
              <a:p>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）测出小灯泡的额定功率后，小华又把灯泡两端的电压调为其额定电压的一半，发现测得的实际功率不等于其额定功率的</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，此时它的实际功率</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大于</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小于</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den>
                    </m:f>
                  </m:oMath>
                </a14:m>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额</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，原因是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a:p>
            </p:txBody>
          </p:sp>
        </mc:Choice>
        <mc:Fallback xmlns="">
          <p:sp>
            <p:nvSpPr>
              <p:cNvPr id="13" name="内容占位符 12"/>
              <p:cNvSpPr>
                <a:spLocks noRot="1" noChangeAspect="1" noMove="1" noResize="1" noEditPoints="1" noAdjustHandles="1" noChangeArrowheads="1" noChangeShapeType="1" noTextEdit="1"/>
              </p:cNvSpPr>
              <p:nvPr>
                <p:ph idx="1"/>
              </p:nvPr>
            </p:nvSpPr>
            <p:spPr>
              <a:xfrm>
                <a:off x="360854" y="746120"/>
                <a:ext cx="11485848" cy="2145844"/>
              </a:xfrm>
              <a:blipFill rotWithShape="1">
                <a:blip r:embed="rId2"/>
                <a:stretch>
                  <a:fillRect l="-2" t="-29" r="-54" b="-3425"/>
                </a:stretch>
              </a:blipFill>
            </p:spPr>
            <p:txBody>
              <a:bodyPr/>
              <a:lstStyle/>
              <a:p>
                <a:r>
                  <a:rPr lang="zh-CN" altLang="en-US">
                    <a:noFill/>
                  </a:rPr>
                  <a:t> </a:t>
                </a:r>
              </a:p>
            </p:txBody>
          </p:sp>
        </mc:Fallback>
      </mc:AlternateContent>
      <p:sp>
        <p:nvSpPr>
          <p:cNvPr id="14" name="矩形 13"/>
          <p:cNvSpPr/>
          <p:nvPr/>
        </p:nvSpPr>
        <p:spPr>
          <a:xfrm>
            <a:off x="9180213" y="1518549"/>
            <a:ext cx="803425" cy="461665"/>
          </a:xfrm>
          <a:prstGeom prst="rect">
            <a:avLst/>
          </a:prstGeom>
        </p:spPr>
        <p:txBody>
          <a:bodyPr wrap="none">
            <a:spAutoFit/>
          </a:bodyPr>
          <a:lstStyle/>
          <a:p>
            <a:r>
              <a:rPr lang="zh-CN" altLang="zh-CN" sz="2400">
                <a:latin typeface="黑体" panose="02010609060101010101" pitchFamily="49" charset="-122"/>
                <a:ea typeface="黑体" panose="02010609060101010101" pitchFamily="49" charset="-122"/>
                <a:cs typeface="Times New Roman" panose="02020603050405020304" pitchFamily="18" charset="0"/>
              </a:rPr>
              <a:t>大于</a:t>
            </a:r>
            <a:endParaRPr lang="zh-CN" altLang="en-US">
              <a:latin typeface="黑体" panose="02010609060101010101" pitchFamily="49" charset="-122"/>
              <a:ea typeface="黑体" panose="02010609060101010101" pitchFamily="49" charset="-122"/>
            </a:endParaRPr>
          </a:p>
        </p:txBody>
      </p:sp>
      <p:sp>
        <p:nvSpPr>
          <p:cNvPr id="15" name="矩形 14"/>
          <p:cNvSpPr/>
          <p:nvPr/>
        </p:nvSpPr>
        <p:spPr>
          <a:xfrm>
            <a:off x="3979145" y="2253599"/>
            <a:ext cx="4825360" cy="461665"/>
          </a:xfrm>
          <a:prstGeom prst="rect">
            <a:avLst/>
          </a:prstGeom>
        </p:spPr>
        <p:txBody>
          <a:bodyPr wrap="none">
            <a:spAutoFit/>
          </a:bodyPr>
          <a:lstStyle/>
          <a:p>
            <a:r>
              <a:rPr lang="zh-CN" altLang="zh-CN" sz="2400">
                <a:latin typeface="黑体" panose="02010609060101010101" pitchFamily="49" charset="-122"/>
                <a:ea typeface="黑体" panose="02010609060101010101" pitchFamily="49" charset="-122"/>
                <a:cs typeface="Times New Roman" panose="02020603050405020304" pitchFamily="18" charset="0"/>
              </a:rPr>
              <a:t>小灯泡的电阻随温度的降低而减小</a:t>
            </a:r>
            <a:endParaRPr lang="zh-CN" altLang="en-US">
              <a:latin typeface="黑体" panose="02010609060101010101" pitchFamily="49" charset="-122"/>
              <a:ea typeface="黑体" panose="02010609060101010101" pitchFamily="49" charset="-122"/>
            </a:endParaRPr>
          </a:p>
        </p:txBody>
      </p:sp>
      <p:pic>
        <p:nvPicPr>
          <p:cNvPr id="17" name="jj161.jpg" descr="id:2147490115;FounderCES"/>
          <p:cNvPicPr/>
          <p:nvPr/>
        </p:nvPicPr>
        <p:blipFill>
          <a:blip r:embed="rId3"/>
          <a:stretch>
            <a:fillRect/>
          </a:stretch>
        </p:blipFill>
        <p:spPr>
          <a:xfrm>
            <a:off x="2771822" y="3037956"/>
            <a:ext cx="2372028" cy="1815615"/>
          </a:xfrm>
          <a:prstGeom prst="rect">
            <a:avLst/>
          </a:prstGeom>
        </p:spPr>
      </p:pic>
      <p:pic>
        <p:nvPicPr>
          <p:cNvPr id="18" name="jj162.jpg" descr="id:2147490122;FounderCES"/>
          <p:cNvPicPr/>
          <p:nvPr/>
        </p:nvPicPr>
        <p:blipFill>
          <a:blip r:embed="rId4"/>
          <a:stretch>
            <a:fillRect/>
          </a:stretch>
        </p:blipFill>
        <p:spPr>
          <a:xfrm>
            <a:off x="5689123" y="2968610"/>
            <a:ext cx="2424794" cy="1977196"/>
          </a:xfrm>
          <a:prstGeom prst="rect">
            <a:avLst/>
          </a:prstGeom>
        </p:spPr>
      </p:pic>
      <p:sp>
        <p:nvSpPr>
          <p:cNvPr id="19" name="矩形 18"/>
          <p:cNvSpPr/>
          <p:nvPr/>
        </p:nvSpPr>
        <p:spPr>
          <a:xfrm>
            <a:off x="3733776" y="4853571"/>
            <a:ext cx="742950" cy="559769"/>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甲</a:t>
            </a:r>
          </a:p>
        </p:txBody>
      </p:sp>
      <p:sp>
        <p:nvSpPr>
          <p:cNvPr id="20" name="矩形 19"/>
          <p:cNvSpPr/>
          <p:nvPr/>
        </p:nvSpPr>
        <p:spPr>
          <a:xfrm>
            <a:off x="6599262" y="4906328"/>
            <a:ext cx="492443" cy="559769"/>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乙</a:t>
            </a:r>
            <a:endParaRPr lang="en-US"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21" name="矩形 20"/>
          <p:cNvSpPr/>
          <p:nvPr/>
        </p:nvSpPr>
        <p:spPr>
          <a:xfrm>
            <a:off x="4715275" y="5301208"/>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latin typeface="+mn-ea"/>
                <a:ea typeface="+mn-ea"/>
                <a:cs typeface="Times New Roman" panose="02020603050405020304" pitchFamily="18" charset="0"/>
              </a:rPr>
              <a:t>（第</a:t>
            </a:r>
            <a:r>
              <a:rPr lang="en-US" altLang="zh-CN" sz="2400" b="0">
                <a:solidFill>
                  <a:srgbClr val="000000"/>
                </a:solidFill>
                <a:latin typeface="+mn-lt"/>
                <a:ea typeface="+mn-ea"/>
                <a:cs typeface="Times New Roman" panose="02020603050405020304" pitchFamily="18" charset="0"/>
              </a:rPr>
              <a:t>23</a:t>
            </a:r>
            <a:r>
              <a:rPr lang="zh-CN" altLang="zh-CN" sz="2400" b="0">
                <a:solidFill>
                  <a:srgbClr val="000000"/>
                </a:solidFill>
                <a:latin typeface="+mn-ea"/>
                <a:ea typeface="+mn-ea"/>
                <a:cs typeface="Times New Roman" panose="02020603050405020304" pitchFamily="18" charset="0"/>
              </a:rPr>
              <a:t>题）</a:t>
            </a:r>
            <a:endParaRPr lang="en-US" altLang="zh-CN" sz="2400" b="0">
              <a:solidFill>
                <a:srgbClr val="000000"/>
              </a:solidFill>
              <a:latin typeface="+mn-ea"/>
              <a:ea typeface="+mn-ea"/>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64925"/>
            <a:ext cx="11485848" cy="4524315"/>
          </a:xfrm>
        </p:spPr>
        <p:txBody>
          <a:bodyPr/>
          <a:lstStyle/>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某同学从下表提供的信息中得出了以下几个结论，其中错误的是（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汽车发动机用水来冷却效果比较好</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在多数情况下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液体的比热容比固体的比热容大</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同种物质在不同状态下比热容不同</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不同种物质的比热容一定不同</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5" name="表格 4"/>
          <p:cNvGraphicFramePr>
            <a:graphicFrameLocks noGrp="1"/>
          </p:cNvGraphicFramePr>
          <p:nvPr/>
        </p:nvGraphicFramePr>
        <p:xfrm>
          <a:off x="478582" y="1725214"/>
          <a:ext cx="10971212" cy="1415754"/>
        </p:xfrm>
        <a:graphic>
          <a:graphicData uri="http://schemas.openxmlformats.org/drawingml/2006/table">
            <a:tbl>
              <a:tblPr firstRow="1" firstCol="1" bandRow="1"/>
              <a:tblGrid>
                <a:gridCol w="4220373">
                  <a:extLst>
                    <a:ext uri="{9D8B030D-6E8A-4147-A177-3AD203B41FA5}">
                      <a16:colId xmlns:a16="http://schemas.microsoft.com/office/drawing/2014/main" val="20000"/>
                    </a:ext>
                  </a:extLst>
                </a:gridCol>
                <a:gridCol w="970049">
                  <a:extLst>
                    <a:ext uri="{9D8B030D-6E8A-4147-A177-3AD203B41FA5}">
                      <a16:colId xmlns:a16="http://schemas.microsoft.com/office/drawing/2014/main" val="20001"/>
                    </a:ext>
                  </a:extLst>
                </a:gridCol>
                <a:gridCol w="970049">
                  <a:extLst>
                    <a:ext uri="{9D8B030D-6E8A-4147-A177-3AD203B41FA5}">
                      <a16:colId xmlns:a16="http://schemas.microsoft.com/office/drawing/2014/main" val="20002"/>
                    </a:ext>
                  </a:extLst>
                </a:gridCol>
                <a:gridCol w="700715">
                  <a:extLst>
                    <a:ext uri="{9D8B030D-6E8A-4147-A177-3AD203B41FA5}">
                      <a16:colId xmlns:a16="http://schemas.microsoft.com/office/drawing/2014/main" val="20003"/>
                    </a:ext>
                  </a:extLst>
                </a:gridCol>
                <a:gridCol w="1008112">
                  <a:extLst>
                    <a:ext uri="{9D8B030D-6E8A-4147-A177-3AD203B41FA5}">
                      <a16:colId xmlns:a16="http://schemas.microsoft.com/office/drawing/2014/main" val="20004"/>
                    </a:ext>
                  </a:extLst>
                </a:gridCol>
                <a:gridCol w="1008112">
                  <a:extLst>
                    <a:ext uri="{9D8B030D-6E8A-4147-A177-3AD203B41FA5}">
                      <a16:colId xmlns:a16="http://schemas.microsoft.com/office/drawing/2014/main" val="20005"/>
                    </a:ext>
                  </a:extLst>
                </a:gridCol>
                <a:gridCol w="1163257">
                  <a:extLst>
                    <a:ext uri="{9D8B030D-6E8A-4147-A177-3AD203B41FA5}">
                      <a16:colId xmlns:a16="http://schemas.microsoft.com/office/drawing/2014/main" val="20006"/>
                    </a:ext>
                  </a:extLst>
                </a:gridCol>
                <a:gridCol w="930545">
                  <a:extLst>
                    <a:ext uri="{9D8B030D-6E8A-4147-A177-3AD203B41FA5}">
                      <a16:colId xmlns:a16="http://schemas.microsoft.com/office/drawing/2014/main" val="20007"/>
                    </a:ext>
                  </a:extLst>
                </a:gridCol>
              </a:tblGrid>
              <a:tr h="707877">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酒精</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煤油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干泥土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铜</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707877">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比热容</a:t>
                      </a:r>
                      <a:r>
                        <a:rPr lang="en-US" sz="2400" dirty="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J</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kg</a:t>
                      </a: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2.4</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2.1</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2.1</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0.14</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0.84</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0.39</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4" name="矩形 3"/>
          <p:cNvSpPr/>
          <p:nvPr/>
        </p:nvSpPr>
        <p:spPr>
          <a:xfrm>
            <a:off x="9712858" y="1172864"/>
            <a:ext cx="407484" cy="461665"/>
          </a:xfrm>
          <a:prstGeom prst="rect">
            <a:avLst/>
          </a:prstGeom>
        </p:spPr>
        <p:txBody>
          <a:bodyPr wrap="none">
            <a:spAutoFit/>
          </a:bodyPr>
          <a:lstStyle/>
          <a:p>
            <a:r>
              <a:rPr lang="en-US" altLang="zh-CN" sz="2400" dirty="0"/>
              <a:t>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6" name="内容占位符 1"/>
              <p:cNvSpPr txBox="1"/>
              <p:nvPr/>
            </p:nvSpPr>
            <p:spPr bwMode="auto">
              <a:xfrm>
                <a:off x="360854" y="692696"/>
                <a:ext cx="11485848" cy="236859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latin typeface="黑体" panose="02010609060101010101" pitchFamily="49" charset="-122"/>
                    <a:ea typeface="黑体" panose="02010609060101010101" pitchFamily="49" charset="-122"/>
                    <a:cs typeface="Times New Roman" panose="02020603050405020304" pitchFamily="18" charset="0"/>
                  </a:rPr>
                  <a:t> </a:t>
                </a:r>
                <a:r>
                  <a:rPr lang="zh-CN" altLang="zh-CN">
                    <a:latin typeface="Times New Roman" panose="02020603050405020304" pitchFamily="18" charset="0"/>
                    <a:ea typeface="宋体" panose="02010600030101010101" pitchFamily="2" charset="-122"/>
                    <a:cs typeface="Times New Roman" panose="02020603050405020304" pitchFamily="18" charset="0"/>
                  </a:rPr>
                  <a:t>若灯的电阻不变，则当灯泡两端的电压调为额定电压的一半时，根据</a:t>
                </a:r>
                <a:r>
                  <a:rPr lang="en-US" altLang="zh-CN" i="1">
                    <a:latin typeface="Times New Roman" panose="02020603050405020304" pitchFamily="18" charset="0"/>
                    <a:ea typeface="宋体" panose="02010600030101010101" pitchFamily="2" charset="-122"/>
                  </a:rPr>
                  <a:t>P</a:t>
                </a:r>
                <a:r>
                  <a:rPr lang="zh-CN" altLang="zh-CN">
                    <a:ea typeface="宋体" panose="02010600030101010101" pitchFamily="2" charset="-122"/>
                    <a:cs typeface="Times New Roman" panose="02020603050405020304" pitchFamily="18" charset="0"/>
                  </a:rPr>
                  <a:t>＝</a:t>
                </a:r>
                <a14:m>
                  <m:oMath xmlns:m="http://schemas.openxmlformats.org/officeDocument/2006/math">
                    <m:f>
                      <m:fPr>
                        <m:ctrlPr>
                          <a:rPr lang="zh-CN" altLang="zh-CN" i="1">
                            <a:latin typeface="Cambria Math" panose="02040503050406030204" pitchFamily="18" charset="0"/>
                            <a:ea typeface="Cambria Math" panose="02040503050406030204" pitchFamily="18" charset="0"/>
                          </a:rPr>
                        </m:ctrlPr>
                      </m:fPr>
                      <m:num>
                        <m:sSup>
                          <m:sSupPr>
                            <m:ctrlPr>
                              <a:rPr lang="zh-CN" altLang="zh-CN" i="1">
                                <a:latin typeface="Cambria Math" panose="02040503050406030204" pitchFamily="18" charset="0"/>
                                <a:ea typeface="Cambria Math" panose="02040503050406030204" pitchFamily="18" charset="0"/>
                              </a:rPr>
                            </m:ctrlPr>
                          </m:sSupPr>
                          <m:e>
                            <m:r>
                              <a:rPr lang="en-US" altLang="zh-CN" i="1">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i="1">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i="1">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a:latin typeface="Times New Roman" panose="02020603050405020304" pitchFamily="18" charset="0"/>
                    <a:ea typeface="宋体" panose="02010600030101010101" pitchFamily="2" charset="-122"/>
                    <a:cs typeface="Times New Roman" panose="02020603050405020304" pitchFamily="18" charset="0"/>
                  </a:rPr>
                  <a:t>，灯的实际功率为额定功率的四分之一，但当灯泡两端的电压调为额定电压的一半时，灯泡的温度降低了，此时灯泡的电阻减小了，根据</a:t>
                </a:r>
                <a:r>
                  <a:rPr lang="en-US" altLang="zh-CN" i="1">
                    <a:latin typeface="Times New Roman" panose="02020603050405020304" pitchFamily="18" charset="0"/>
                    <a:ea typeface="宋体" panose="02010600030101010101" pitchFamily="2" charset="-122"/>
                  </a:rPr>
                  <a:t>P</a:t>
                </a:r>
                <a:r>
                  <a:rPr lang="zh-CN" altLang="zh-CN">
                    <a:ea typeface="宋体" panose="02010600030101010101" pitchFamily="2" charset="-122"/>
                    <a:cs typeface="Times New Roman" panose="02020603050405020304" pitchFamily="18" charset="0"/>
                  </a:rPr>
                  <a:t>＝</a:t>
                </a:r>
                <a14:m>
                  <m:oMath xmlns:m="http://schemas.openxmlformats.org/officeDocument/2006/math">
                    <m:f>
                      <m:fPr>
                        <m:ctrlPr>
                          <a:rPr lang="zh-CN" altLang="zh-CN" i="1">
                            <a:latin typeface="Cambria Math" panose="02040503050406030204" pitchFamily="18" charset="0"/>
                            <a:ea typeface="Cambria Math" panose="02040503050406030204" pitchFamily="18" charset="0"/>
                          </a:rPr>
                        </m:ctrlPr>
                      </m:fPr>
                      <m:num>
                        <m:sSup>
                          <m:sSupPr>
                            <m:ctrlPr>
                              <a:rPr lang="zh-CN" altLang="zh-CN" i="1">
                                <a:latin typeface="Cambria Math" panose="02040503050406030204" pitchFamily="18" charset="0"/>
                                <a:ea typeface="Cambria Math" panose="02040503050406030204" pitchFamily="18" charset="0"/>
                              </a:rPr>
                            </m:ctrlPr>
                          </m:sSupPr>
                          <m:e>
                            <m:r>
                              <a:rPr lang="en-US" altLang="zh-CN" i="1">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i="1">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i="1">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a:latin typeface="Times New Roman" panose="02020603050405020304" pitchFamily="18" charset="0"/>
                    <a:ea typeface="宋体" panose="02010600030101010101" pitchFamily="2" charset="-122"/>
                    <a:cs typeface="Times New Roman" panose="02020603050405020304" pitchFamily="18" charset="0"/>
                  </a:rPr>
                  <a:t>，可得</a:t>
                </a:r>
                <a:r>
                  <a:rPr lang="en-US" altLang="zh-CN" i="1">
                    <a:latin typeface="Times New Roman" panose="02020603050405020304" pitchFamily="18" charset="0"/>
                    <a:ea typeface="宋体" panose="02010600030101010101" pitchFamily="2" charset="-122"/>
                  </a:rPr>
                  <a:t>P</a:t>
                </a:r>
                <a:r>
                  <a:rPr lang="zh-CN" altLang="zh-CN" baseline="-25000">
                    <a:latin typeface="Times New Roman" panose="02020603050405020304" pitchFamily="18" charset="0"/>
                    <a:ea typeface="宋体" panose="02010600030101010101" pitchFamily="2" charset="-122"/>
                    <a:cs typeface="Times New Roman" panose="02020603050405020304" pitchFamily="18" charset="0"/>
                  </a:rPr>
                  <a:t>实</a:t>
                </a:r>
                <a:r>
                  <a:rPr lang="zh-CN" altLang="zh-CN">
                    <a:ea typeface="宋体" panose="02010600030101010101" pitchFamily="2" charset="-122"/>
                    <a:cs typeface="Times New Roman" panose="02020603050405020304" pitchFamily="18" charset="0"/>
                  </a:rPr>
                  <a:t>＞</a:t>
                </a:r>
                <a14:m>
                  <m:oMath xmlns:m="http://schemas.openxmlformats.org/officeDocument/2006/math">
                    <m:f>
                      <m:fPr>
                        <m:ctrlPr>
                          <a:rPr lang="zh-CN" altLang="zh-CN" i="1">
                            <a:latin typeface="Cambria Math" panose="02040503050406030204" pitchFamily="18" charset="0"/>
                            <a:ea typeface="Cambria Math" panose="02040503050406030204" pitchFamily="18" charset="0"/>
                          </a:rPr>
                        </m:ctrlPr>
                      </m:fPr>
                      <m:num>
                        <m:r>
                          <a:rPr lang="en-US" altLang="zh-CN" i="1">
                            <a:latin typeface="Cambria Math" panose="02040503050406030204" pitchFamily="18" charset="0"/>
                            <a:ea typeface="宋体" panose="02010600030101010101" pitchFamily="2" charset="-122"/>
                            <a:cs typeface="Times New Roman" panose="02020603050405020304" pitchFamily="18" charset="0"/>
                          </a:rPr>
                          <m:t>1</m:t>
                        </m:r>
                      </m:num>
                      <m:den>
                        <m:r>
                          <a:rPr lang="en-US" altLang="zh-CN" i="1">
                            <a:latin typeface="Cambria Math" panose="02040503050406030204" pitchFamily="18" charset="0"/>
                            <a:ea typeface="宋体" panose="02010600030101010101" pitchFamily="2" charset="-122"/>
                            <a:cs typeface="Times New Roman" panose="02020603050405020304" pitchFamily="18" charset="0"/>
                          </a:rPr>
                          <m:t>4</m:t>
                        </m:r>
                      </m:den>
                    </m:f>
                  </m:oMath>
                </a14:m>
                <a:r>
                  <a:rPr lang="en-US" altLang="zh-CN" i="1">
                    <a:latin typeface="Times New Roman" panose="02020603050405020304" pitchFamily="18" charset="0"/>
                    <a:ea typeface="宋体" panose="02010600030101010101" pitchFamily="2" charset="-122"/>
                  </a:rPr>
                  <a:t>P</a:t>
                </a:r>
                <a:r>
                  <a:rPr lang="zh-CN" altLang="zh-CN" baseline="-25000">
                    <a:latin typeface="Times New Roman" panose="02020603050405020304" pitchFamily="18" charset="0"/>
                    <a:ea typeface="宋体" panose="02010600030101010101" pitchFamily="2" charset="-122"/>
                    <a:cs typeface="Times New Roman" panose="02020603050405020304" pitchFamily="18" charset="0"/>
                  </a:rPr>
                  <a:t>额</a:t>
                </a:r>
                <a:r>
                  <a:rPr lang="en-US" altLang="zh-CN">
                    <a:latin typeface="宋体" panose="02010600030101010101" pitchFamily="2" charset="-122"/>
                    <a:cs typeface="Times New Roman" panose="02020603050405020304" pitchFamily="18" charset="0"/>
                  </a:rPr>
                  <a:t>.</a:t>
                </a:r>
                <a:endParaRPr lang="zh-CN" altLang="en-US"/>
              </a:p>
            </p:txBody>
          </p:sp>
        </mc:Choice>
        <mc:Fallback xmlns="">
          <p:sp>
            <p:nvSpPr>
              <p:cNvPr id="16" name="内容占位符 1"/>
              <p:cNvSpPr txBox="1">
                <a:spLocks noRot="1" noChangeAspect="1" noMove="1" noResize="1" noEditPoints="1" noAdjustHandles="1" noChangeArrowheads="1" noChangeShapeType="1" noTextEdit="1"/>
              </p:cNvSpPr>
              <p:nvPr/>
            </p:nvSpPr>
            <p:spPr bwMode="auto">
              <a:xfrm>
                <a:off x="360854" y="692696"/>
                <a:ext cx="11485848" cy="2368597"/>
              </a:xfrm>
              <a:prstGeom prst="rect">
                <a:avLst/>
              </a:prstGeom>
              <a:blipFill rotWithShape="1">
                <a:blip r:embed="rId2"/>
                <a:stretch>
                  <a:fillRect l="-2" t="-23" r="1" b="2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17" name="jj161.jpg" descr="id:2147490115;FounderCES"/>
          <p:cNvPicPr/>
          <p:nvPr/>
        </p:nvPicPr>
        <p:blipFill>
          <a:blip r:embed="rId3"/>
          <a:stretch>
            <a:fillRect/>
          </a:stretch>
        </p:blipFill>
        <p:spPr>
          <a:xfrm>
            <a:off x="2926854" y="3242408"/>
            <a:ext cx="2330468" cy="1783804"/>
          </a:xfrm>
          <a:prstGeom prst="rect">
            <a:avLst/>
          </a:prstGeom>
        </p:spPr>
      </p:pic>
      <p:pic>
        <p:nvPicPr>
          <p:cNvPr id="18" name="jj162.jpg" descr="id:2147490122;FounderCES"/>
          <p:cNvPicPr/>
          <p:nvPr/>
        </p:nvPicPr>
        <p:blipFill>
          <a:blip r:embed="rId4"/>
          <a:stretch>
            <a:fillRect/>
          </a:stretch>
        </p:blipFill>
        <p:spPr>
          <a:xfrm>
            <a:off x="6237875" y="3242408"/>
            <a:ext cx="2252369" cy="1914783"/>
          </a:xfrm>
          <a:prstGeom prst="rect">
            <a:avLst/>
          </a:prstGeom>
        </p:spPr>
      </p:pic>
      <p:sp>
        <p:nvSpPr>
          <p:cNvPr id="19" name="矩形 18"/>
          <p:cNvSpPr/>
          <p:nvPr/>
        </p:nvSpPr>
        <p:spPr>
          <a:xfrm>
            <a:off x="3862958" y="5130170"/>
            <a:ext cx="742950" cy="559769"/>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甲</a:t>
            </a:r>
          </a:p>
        </p:txBody>
      </p:sp>
      <p:sp>
        <p:nvSpPr>
          <p:cNvPr id="20" name="矩形 19"/>
          <p:cNvSpPr/>
          <p:nvPr/>
        </p:nvSpPr>
        <p:spPr>
          <a:xfrm>
            <a:off x="7117885" y="5130171"/>
            <a:ext cx="492443" cy="559769"/>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乙</a:t>
            </a:r>
            <a:endParaRPr lang="en-US"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21" name="矩形 20"/>
          <p:cNvSpPr/>
          <p:nvPr/>
        </p:nvSpPr>
        <p:spPr>
          <a:xfrm>
            <a:off x="4961892" y="5517232"/>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latin typeface="+mn-ea"/>
                <a:ea typeface="+mn-ea"/>
                <a:cs typeface="Times New Roman" panose="02020603050405020304" pitchFamily="18" charset="0"/>
              </a:rPr>
              <a:t>（第</a:t>
            </a:r>
            <a:r>
              <a:rPr lang="en-US" altLang="zh-CN" sz="2400" b="0">
                <a:solidFill>
                  <a:srgbClr val="000000"/>
                </a:solidFill>
                <a:latin typeface="+mn-lt"/>
                <a:ea typeface="+mn-ea"/>
                <a:cs typeface="Times New Roman" panose="02020603050405020304" pitchFamily="18" charset="0"/>
              </a:rPr>
              <a:t>23</a:t>
            </a:r>
            <a:r>
              <a:rPr lang="zh-CN" altLang="zh-CN" sz="2400" b="0">
                <a:solidFill>
                  <a:srgbClr val="000000"/>
                </a:solidFill>
                <a:latin typeface="+mn-ea"/>
                <a:ea typeface="+mn-ea"/>
                <a:cs typeface="Times New Roman" panose="02020603050405020304" pitchFamily="18" charset="0"/>
              </a:rPr>
              <a:t>题）</a:t>
            </a:r>
            <a:endParaRPr lang="en-US" altLang="zh-CN" sz="2400" b="0">
              <a:solidFill>
                <a:srgbClr val="000000"/>
              </a:solidFill>
              <a:latin typeface="+mn-ea"/>
              <a:ea typeface="+mn-ea"/>
              <a:cs typeface="Times New Roman" panose="02020603050405020304" pitchFamily="18" charset="0"/>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78168"/>
            <a:ext cx="11485848" cy="1130246"/>
          </a:xfrm>
        </p:spPr>
        <p:txBody>
          <a:bodyPr/>
          <a:lstStyle/>
          <a:p>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）实验中，有甲</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、丙</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三种规格的滑动变阻器供选择，小华在该实验中选用的是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丙</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j161.jpg" descr="id:2147490115;FounderCES"/>
          <p:cNvPicPr/>
          <p:nvPr/>
        </p:nvPicPr>
        <p:blipFill>
          <a:blip r:embed="rId2"/>
          <a:stretch>
            <a:fillRect/>
          </a:stretch>
        </p:blipFill>
        <p:spPr>
          <a:xfrm>
            <a:off x="2927902" y="2694510"/>
            <a:ext cx="2526427" cy="2025065"/>
          </a:xfrm>
          <a:prstGeom prst="rect">
            <a:avLst/>
          </a:prstGeom>
        </p:spPr>
      </p:pic>
      <p:pic>
        <p:nvPicPr>
          <p:cNvPr id="4" name="jj162.jpg" descr="id:2147490122;FounderCES"/>
          <p:cNvPicPr/>
          <p:nvPr/>
        </p:nvPicPr>
        <p:blipFill>
          <a:blip r:embed="rId3"/>
          <a:stretch>
            <a:fillRect/>
          </a:stretch>
        </p:blipFill>
        <p:spPr>
          <a:xfrm>
            <a:off x="6167214" y="2482338"/>
            <a:ext cx="2635727" cy="2223965"/>
          </a:xfrm>
          <a:prstGeom prst="rect">
            <a:avLst/>
          </a:prstGeom>
        </p:spPr>
      </p:pic>
      <p:sp>
        <p:nvSpPr>
          <p:cNvPr id="5" name="矩形 4"/>
          <p:cNvSpPr/>
          <p:nvPr/>
        </p:nvSpPr>
        <p:spPr>
          <a:xfrm>
            <a:off x="4191116" y="4819521"/>
            <a:ext cx="742950" cy="559769"/>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甲</a:t>
            </a:r>
          </a:p>
        </p:txBody>
      </p:sp>
      <p:sp>
        <p:nvSpPr>
          <p:cNvPr id="6" name="矩形 5"/>
          <p:cNvSpPr/>
          <p:nvPr/>
        </p:nvSpPr>
        <p:spPr>
          <a:xfrm>
            <a:off x="6992634" y="4745656"/>
            <a:ext cx="492443" cy="559769"/>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乙</a:t>
            </a:r>
            <a:endParaRPr lang="en-US"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7" name="矩形 6"/>
          <p:cNvSpPr/>
          <p:nvPr/>
        </p:nvSpPr>
        <p:spPr>
          <a:xfrm>
            <a:off x="4973474" y="5301024"/>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latin typeface="+mn-ea"/>
                <a:ea typeface="+mn-ea"/>
                <a:cs typeface="Times New Roman" panose="02020603050405020304" pitchFamily="18" charset="0"/>
              </a:rPr>
              <a:t>（第</a:t>
            </a:r>
            <a:r>
              <a:rPr lang="en-US" altLang="zh-CN" sz="2400" b="0">
                <a:solidFill>
                  <a:srgbClr val="000000"/>
                </a:solidFill>
                <a:latin typeface="+mn-lt"/>
                <a:ea typeface="+mn-ea"/>
                <a:cs typeface="Times New Roman" panose="02020603050405020304" pitchFamily="18" charset="0"/>
              </a:rPr>
              <a:t>23</a:t>
            </a:r>
            <a:r>
              <a:rPr lang="zh-CN" altLang="zh-CN" sz="2400" b="0">
                <a:solidFill>
                  <a:srgbClr val="000000"/>
                </a:solidFill>
                <a:latin typeface="+mn-ea"/>
                <a:ea typeface="+mn-ea"/>
                <a:cs typeface="Times New Roman" panose="02020603050405020304" pitchFamily="18" charset="0"/>
              </a:rPr>
              <a:t>题）</a:t>
            </a:r>
            <a:endParaRPr lang="en-US" altLang="zh-CN" sz="2400" b="0">
              <a:solidFill>
                <a:srgbClr val="000000"/>
              </a:solidFill>
              <a:latin typeface="+mn-ea"/>
              <a:ea typeface="+mn-ea"/>
              <a:cs typeface="Times New Roman" panose="02020603050405020304" pitchFamily="18" charset="0"/>
            </a:endParaRPr>
          </a:p>
        </p:txBody>
      </p:sp>
      <p:sp>
        <p:nvSpPr>
          <p:cNvPr id="10" name="矩形 9"/>
          <p:cNvSpPr/>
          <p:nvPr/>
        </p:nvSpPr>
        <p:spPr>
          <a:xfrm>
            <a:off x="6815286" y="1698116"/>
            <a:ext cx="494046" cy="559769"/>
          </a:xfrm>
          <a:prstGeom prst="rect">
            <a:avLst/>
          </a:prstGeom>
        </p:spPr>
        <p:txBody>
          <a:bodyPr wrap="none">
            <a:spAutoFit/>
          </a:bodyPr>
          <a:lstStyle/>
          <a:p>
            <a:pPr algn="just">
              <a:lnSpc>
                <a:spcPct val="150000"/>
              </a:lnSpc>
              <a:spcAft>
                <a:spcPts val="0"/>
              </a:spcAft>
            </a:pPr>
            <a:r>
              <a:rPr lang="zh-CN" altLang="zh-CN" sz="2400">
                <a:latin typeface="黑体" panose="02010609060101010101" pitchFamily="49" charset="-122"/>
                <a:ea typeface="黑体" panose="02010609060101010101" pitchFamily="49" charset="-122"/>
                <a:cs typeface="Times New Roman" panose="02020603050405020304" pitchFamily="18" charset="0"/>
              </a:rPr>
              <a:t>乙</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jj161.jpg" descr="id:2147490115;FounderCES"/>
          <p:cNvPicPr/>
          <p:nvPr/>
        </p:nvPicPr>
        <p:blipFill>
          <a:blip r:embed="rId2"/>
          <a:stretch>
            <a:fillRect/>
          </a:stretch>
        </p:blipFill>
        <p:spPr>
          <a:xfrm>
            <a:off x="3358902" y="3723068"/>
            <a:ext cx="2438640" cy="1954699"/>
          </a:xfrm>
          <a:prstGeom prst="rect">
            <a:avLst/>
          </a:prstGeom>
        </p:spPr>
      </p:pic>
      <p:pic>
        <p:nvPicPr>
          <p:cNvPr id="4" name="jj162.jpg" descr="id:2147490122;FounderCES"/>
          <p:cNvPicPr/>
          <p:nvPr/>
        </p:nvPicPr>
        <p:blipFill>
          <a:blip r:embed="rId3"/>
          <a:stretch>
            <a:fillRect/>
          </a:stretch>
        </p:blipFill>
        <p:spPr>
          <a:xfrm>
            <a:off x="6239222" y="3574550"/>
            <a:ext cx="2544141" cy="2008887"/>
          </a:xfrm>
          <a:prstGeom prst="rect">
            <a:avLst/>
          </a:prstGeom>
        </p:spPr>
      </p:pic>
      <p:sp>
        <p:nvSpPr>
          <p:cNvPr id="5" name="矩形 4"/>
          <p:cNvSpPr/>
          <p:nvPr/>
        </p:nvSpPr>
        <p:spPr>
          <a:xfrm>
            <a:off x="4367014" y="5645623"/>
            <a:ext cx="742950" cy="559769"/>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甲</a:t>
            </a:r>
          </a:p>
        </p:txBody>
      </p:sp>
      <p:sp>
        <p:nvSpPr>
          <p:cNvPr id="6" name="矩形 5"/>
          <p:cNvSpPr/>
          <p:nvPr/>
        </p:nvSpPr>
        <p:spPr>
          <a:xfrm>
            <a:off x="7068297" y="5675548"/>
            <a:ext cx="492443" cy="559769"/>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乙</a:t>
            </a:r>
            <a:endParaRPr lang="en-US"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7" name="矩形 6"/>
          <p:cNvSpPr/>
          <p:nvPr/>
        </p:nvSpPr>
        <p:spPr>
          <a:xfrm>
            <a:off x="5177921" y="5955432"/>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latin typeface="+mn-ea"/>
                <a:ea typeface="+mn-ea"/>
                <a:cs typeface="Times New Roman" panose="02020603050405020304" pitchFamily="18" charset="0"/>
              </a:rPr>
              <a:t>（第</a:t>
            </a:r>
            <a:r>
              <a:rPr lang="en-US" altLang="zh-CN" sz="2400" b="0">
                <a:solidFill>
                  <a:srgbClr val="000000"/>
                </a:solidFill>
                <a:latin typeface="+mn-lt"/>
                <a:ea typeface="+mn-ea"/>
                <a:cs typeface="Times New Roman" panose="02020603050405020304" pitchFamily="18" charset="0"/>
              </a:rPr>
              <a:t>23</a:t>
            </a:r>
            <a:r>
              <a:rPr lang="zh-CN" altLang="zh-CN" sz="2400" b="0">
                <a:solidFill>
                  <a:srgbClr val="000000"/>
                </a:solidFill>
                <a:latin typeface="+mn-ea"/>
                <a:ea typeface="+mn-ea"/>
                <a:cs typeface="Times New Roman" panose="02020603050405020304" pitchFamily="18" charset="0"/>
              </a:rPr>
              <a:t>题）</a:t>
            </a:r>
            <a:endParaRPr lang="en-US" altLang="zh-CN" sz="2400" b="0">
              <a:solidFill>
                <a:srgbClr val="000000"/>
              </a:solidFill>
              <a:latin typeface="+mn-ea"/>
              <a:ea typeface="+mn-ea"/>
              <a:cs typeface="Times New Roman" panose="02020603050405020304" pitchFamily="18" charset="0"/>
            </a:endParaRPr>
          </a:p>
        </p:txBody>
      </p:sp>
      <mc:AlternateContent xmlns:mc="http://schemas.openxmlformats.org/markup-compatibility/2006" xmlns:a14="http://schemas.microsoft.com/office/drawing/2010/main">
        <mc:Choice Requires="a14">
          <p:sp>
            <p:nvSpPr>
              <p:cNvPr id="9" name="内容占位符 1"/>
              <p:cNvSpPr txBox="1"/>
              <p:nvPr/>
            </p:nvSpPr>
            <p:spPr bwMode="auto">
              <a:xfrm>
                <a:off x="360854" y="764704"/>
                <a:ext cx="11485848" cy="263033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1"/>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t>当灯泡两端电压最小时，变阻器两端电压最大，滑动变阻器的阻值最大，由题图乙知，</a:t>
                </a:r>
                <a:r>
                  <a:rPr lang="en-US" altLang="zh-CN" i="1"/>
                  <a:t>U</a:t>
                </a:r>
                <a:r>
                  <a:rPr lang="en-US" altLang="zh-CN" baseline="-25000"/>
                  <a:t>L</a:t>
                </a:r>
                <a:r>
                  <a:rPr lang="en-US" altLang="zh-CN" i="1"/>
                  <a:t>'</a:t>
                </a:r>
                <a:r>
                  <a:rPr lang="zh-CN" altLang="zh-CN"/>
                  <a:t>＝</a:t>
                </a:r>
                <a:r>
                  <a:rPr lang="en-US" altLang="zh-CN"/>
                  <a:t>0.5 V</a:t>
                </a:r>
                <a:r>
                  <a:rPr lang="zh-CN" altLang="zh-CN"/>
                  <a:t>时，</a:t>
                </a:r>
                <a:r>
                  <a:rPr lang="en-US" altLang="zh-CN" i="1"/>
                  <a:t>I'</a:t>
                </a:r>
                <a:r>
                  <a:rPr lang="zh-CN" altLang="zh-CN"/>
                  <a:t>＝</a:t>
                </a:r>
                <a:r>
                  <a:rPr lang="en-US" altLang="zh-CN"/>
                  <a:t>0.1 A</a:t>
                </a:r>
                <a:r>
                  <a:rPr lang="zh-CN" altLang="zh-CN"/>
                  <a:t>，根据串联电路电压的规律得滑动变阻器两端的电压为</a:t>
                </a:r>
                <a:r>
                  <a:rPr lang="en-US" altLang="zh-CN" i="1"/>
                  <a:t>U</a:t>
                </a:r>
                <a:r>
                  <a:rPr lang="zh-CN" altLang="zh-CN" baseline="-25000"/>
                  <a:t>滑</a:t>
                </a:r>
                <a:r>
                  <a:rPr lang="zh-CN" altLang="zh-CN"/>
                  <a:t>＝</a:t>
                </a:r>
                <a:r>
                  <a:rPr lang="en-US" altLang="zh-CN" i="1"/>
                  <a:t>U</a:t>
                </a:r>
                <a:r>
                  <a:rPr lang="zh-CN" altLang="zh-CN"/>
                  <a:t>－</a:t>
                </a:r>
                <a:r>
                  <a:rPr lang="en-US" altLang="zh-CN" i="1"/>
                  <a:t>U</a:t>
                </a:r>
                <a:r>
                  <a:rPr lang="en-US" altLang="zh-CN" baseline="-25000"/>
                  <a:t>L</a:t>
                </a:r>
                <a:r>
                  <a:rPr lang="en-US" altLang="zh-CN" i="1"/>
                  <a:t>'</a:t>
                </a:r>
                <a:r>
                  <a:rPr lang="zh-CN" altLang="zh-CN"/>
                  <a:t>＝</a:t>
                </a:r>
                <a:r>
                  <a:rPr lang="en-US" altLang="zh-CN"/>
                  <a:t>3 V</a:t>
                </a:r>
                <a:r>
                  <a:rPr lang="zh-CN" altLang="zh-CN"/>
                  <a:t>－</a:t>
                </a:r>
                <a:r>
                  <a:rPr lang="en-US" altLang="zh-CN"/>
                  <a:t>0.5 V</a:t>
                </a:r>
                <a:r>
                  <a:rPr lang="zh-CN" altLang="zh-CN"/>
                  <a:t>＝</a:t>
                </a:r>
                <a:r>
                  <a:rPr lang="en-US" altLang="zh-CN"/>
                  <a:t>2.5 V</a:t>
                </a:r>
                <a:r>
                  <a:rPr lang="zh-CN" altLang="zh-CN"/>
                  <a:t>；根据欧姆定律可求得滑动变阻器的最大阻值</a:t>
                </a:r>
                <a:endParaRPr lang="en-US" altLang="zh-CN"/>
              </a:p>
              <a:p>
                <a:pPr eaLnBrk="1" hangingPunct="1"/>
                <a:r>
                  <a:rPr lang="en-US" altLang="zh-CN" i="1"/>
                  <a:t>R</a:t>
                </a:r>
                <a:r>
                  <a:rPr lang="zh-CN" altLang="zh-CN" baseline="-25000"/>
                  <a:t>滑</a:t>
                </a:r>
                <a:r>
                  <a:rPr lang="zh-CN" altLang="zh-CN"/>
                  <a:t>＝</a:t>
                </a:r>
                <a14:m>
                  <m:oMath xmlns:m="http://schemas.openxmlformats.org/officeDocument/2006/math">
                    <m:f>
                      <m:fPr>
                        <m:ctrlPr>
                          <a:rPr lang="zh-CN" altLang="zh-CN" i="1">
                            <a:latin typeface="Cambria Math" panose="02040503050406030204" pitchFamily="18" charset="0"/>
                          </a:rPr>
                        </m:ctrlPr>
                      </m:fPr>
                      <m:num>
                        <m:r>
                          <m:rPr>
                            <m:nor/>
                          </m:rPr>
                          <a:rPr lang="en-US" altLang="zh-CN" i="1">
                            <a:latin typeface="Cambria Math" panose="02040503050406030204" pitchFamily="18" charset="0"/>
                          </a:rPr>
                          <m:t>U</m:t>
                        </m:r>
                        <m:r>
                          <m:rPr>
                            <m:nor/>
                          </m:rPr>
                          <a:rPr lang="zh-CN" altLang="zh-CN" baseline="-25000">
                            <a:latin typeface="Cambria Math" panose="02040503050406030204" pitchFamily="18" charset="0"/>
                          </a:rPr>
                          <m:t>滑</m:t>
                        </m:r>
                      </m:num>
                      <m:den>
                        <m:r>
                          <a:rPr lang="en-US" altLang="zh-CN" i="1">
                            <a:latin typeface="Cambria Math" panose="02040503050406030204" pitchFamily="18" charset="0"/>
                          </a:rPr>
                          <m:t>𝐼</m:t>
                        </m:r>
                        <m:r>
                          <m:rPr>
                            <m:nor/>
                          </m:rPr>
                          <a:rPr lang="en-US" altLang="zh-CN" i="1">
                            <a:latin typeface="Cambria Math" panose="02040503050406030204" pitchFamily="18" charset="0"/>
                          </a:rPr>
                          <m:t>′</m:t>
                        </m:r>
                      </m:den>
                    </m:f>
                  </m:oMath>
                </a14:m>
                <a:r>
                  <a:rPr lang="zh-CN" altLang="zh-CN"/>
                  <a:t>＝</a:t>
                </a:r>
                <a14:m>
                  <m:oMath xmlns:m="http://schemas.openxmlformats.org/officeDocument/2006/math">
                    <m:f>
                      <m:fPr>
                        <m:ctrlPr>
                          <a:rPr lang="zh-CN" altLang="zh-CN" i="1">
                            <a:latin typeface="Cambria Math" panose="02040503050406030204" pitchFamily="18" charset="0"/>
                          </a:rPr>
                        </m:ctrlPr>
                      </m:fPr>
                      <m:num>
                        <m:r>
                          <a:rPr lang="en-US" altLang="zh-CN" i="1">
                            <a:latin typeface="Cambria Math" panose="02040503050406030204" pitchFamily="18" charset="0"/>
                          </a:rPr>
                          <m:t>2</m:t>
                        </m:r>
                        <m:r>
                          <m:rPr>
                            <m:nor/>
                          </m:rPr>
                          <a:rPr lang="en-US" altLang="zh-CN">
                            <a:latin typeface="Cambria Math" panose="02040503050406030204" pitchFamily="18" charset="0"/>
                          </a:rPr>
                          <m:t>.</m:t>
                        </m:r>
                        <m:r>
                          <a:rPr lang="en-US" altLang="zh-CN" i="1">
                            <a:latin typeface="Cambria Math" panose="02040503050406030204" pitchFamily="18" charset="0"/>
                          </a:rPr>
                          <m:t>5</m:t>
                        </m:r>
                        <m:r>
                          <m:rPr>
                            <m:sty m:val="p"/>
                          </m:rPr>
                          <a:rPr lang="en-US" altLang="zh-CN" i="0">
                            <a:latin typeface="Cambria Math" panose="02040503050406030204" pitchFamily="18" charset="0"/>
                          </a:rPr>
                          <m:t>V</m:t>
                        </m:r>
                      </m:num>
                      <m:den>
                        <m:r>
                          <a:rPr lang="en-US" altLang="zh-CN" i="1">
                            <a:latin typeface="Cambria Math" panose="02040503050406030204" pitchFamily="18" charset="0"/>
                          </a:rPr>
                          <m:t>0</m:t>
                        </m:r>
                        <m:r>
                          <m:rPr>
                            <m:nor/>
                          </m:rPr>
                          <a:rPr lang="en-US" altLang="zh-CN">
                            <a:latin typeface="Cambria Math" panose="02040503050406030204" pitchFamily="18" charset="0"/>
                          </a:rPr>
                          <m:t>.</m:t>
                        </m:r>
                        <m:r>
                          <a:rPr lang="en-US" altLang="zh-CN" i="1">
                            <a:latin typeface="Cambria Math" panose="02040503050406030204" pitchFamily="18" charset="0"/>
                          </a:rPr>
                          <m:t>1</m:t>
                        </m:r>
                        <m:r>
                          <m:rPr>
                            <m:sty m:val="p"/>
                          </m:rPr>
                          <a:rPr lang="en-US" altLang="zh-CN" i="0">
                            <a:latin typeface="Cambria Math" panose="02040503050406030204" pitchFamily="18" charset="0"/>
                          </a:rPr>
                          <m:t>A</m:t>
                        </m:r>
                      </m:den>
                    </m:f>
                  </m:oMath>
                </a14:m>
                <a:r>
                  <a:rPr lang="zh-CN" altLang="zh-CN"/>
                  <a:t>＝</a:t>
                </a:r>
                <a:r>
                  <a:rPr lang="en-US" altLang="zh-CN"/>
                  <a:t>25 Ω</a:t>
                </a:r>
                <a:r>
                  <a:rPr lang="zh-CN" altLang="zh-CN"/>
                  <a:t>，所以小华实验中选用的滑动变阻器是乙</a:t>
                </a:r>
                <a:r>
                  <a:rPr lang="en-US" altLang="zh-CN"/>
                  <a:t>.</a:t>
                </a:r>
                <a:endParaRPr lang="zh-CN" altLang="zh-CN"/>
              </a:p>
            </p:txBody>
          </p:sp>
        </mc:Choice>
        <mc:Fallback xmlns="">
          <p:sp>
            <p:nvSpPr>
              <p:cNvPr id="9" name="内容占位符 1"/>
              <p:cNvSpPr txBox="1">
                <a:spLocks noRot="1" noChangeAspect="1" noMove="1" noResize="1" noEditPoints="1" noAdjustHandles="1" noChangeArrowheads="1" noChangeShapeType="1" noTextEdit="1"/>
              </p:cNvSpPr>
              <p:nvPr/>
            </p:nvSpPr>
            <p:spPr bwMode="auto">
              <a:xfrm>
                <a:off x="360854" y="764704"/>
                <a:ext cx="11485848" cy="2630335"/>
              </a:xfrm>
              <a:prstGeom prst="rect">
                <a:avLst/>
              </a:prstGeom>
              <a:blipFill rotWithShape="1">
                <a:blip r:embed="rId4"/>
                <a:stretch>
                  <a:fillRect l="-2" t="-6" r="1" b="-66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76594"/>
            <a:ext cx="11485848" cy="5632311"/>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 计算题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a:solidFill>
                  <a:srgbClr val="000000"/>
                </a:solidFill>
                <a:latin typeface="Times New Roman" panose="02020603050405020304" pitchFamily="18" charset="0"/>
                <a:ea typeface="宋体" panose="02010600030101010101" pitchFamily="2" charset="-122"/>
              </a:rPr>
              <a:t>24</a:t>
            </a:r>
            <a:r>
              <a:rPr lang="en-US" altLang="zh-CN">
                <a:solidFill>
                  <a:srgbClr val="000000"/>
                </a:solidFill>
                <a:latin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13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2024</a:t>
            </a:r>
            <a:r>
              <a:rPr lang="en-US" altLang="zh-CN">
                <a:solidFill>
                  <a:srgbClr val="000000"/>
                </a:solidFill>
                <a:latin typeface="Times New Roman" panose="02020603050405020304" pitchFamily="18" charset="0"/>
                <a:ea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福建泉州石狮四校联盟期中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示是小睿的新家安装的燃气热水器，自来水管的冷水经过热</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水器后被加热成热水</a:t>
            </a:r>
            <a:r>
              <a:rPr lang="en-US" altLang="zh-CN">
                <a:solidFill>
                  <a:srgbClr val="000000"/>
                </a:solidFill>
                <a:latin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图乙是连接在热水器上的一个水龙头，</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热水器的热水和自来水管的冷水分别从</a:t>
            </a:r>
            <a:r>
              <a:rPr lang="en-US" altLang="zh-CN" i="1">
                <a:solidFill>
                  <a:srgbClr val="000000"/>
                </a:solidFill>
                <a:latin typeface="Times New Roman" panose="02020603050405020304" pitchFamily="18" charset="0"/>
                <a:ea typeface="宋体" panose="02010600030101010101" pitchFamily="2" charset="-122"/>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管和</a:t>
            </a:r>
            <a:r>
              <a:rPr lang="en-US" altLang="zh-CN" i="1">
                <a:solidFill>
                  <a:srgbClr val="000000"/>
                </a:solidFill>
                <a:latin typeface="Times New Roman" panose="02020603050405020304" pitchFamily="18" charset="0"/>
                <a:ea typeface="宋体" panose="02010600030101010101" pitchFamily="2" charset="-122"/>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管进入该水</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龙头，混合后从水龙头出水口流出温水</a:t>
            </a:r>
            <a:r>
              <a:rPr lang="en-US" altLang="zh-CN">
                <a:solidFill>
                  <a:srgbClr val="000000"/>
                </a:solidFill>
                <a:latin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小睿想测量该燃气</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热水器的加热效率，他把热水器流出热水的温度设定为</a:t>
            </a:r>
            <a:r>
              <a:rPr lang="en-US" altLang="zh-CN">
                <a:solidFill>
                  <a:srgbClr val="000000"/>
                </a:solidFill>
                <a:latin typeface="Times New Roman" panose="02020603050405020304" pitchFamily="18" charset="0"/>
                <a:ea typeface="宋体" panose="02010600030101010101" pitchFamily="2" charset="-122"/>
              </a:rPr>
              <a:t>48 </a:t>
            </a:r>
            <a:r>
              <a:rPr lang="en-US" altLang="zh-CN">
                <a:solidFill>
                  <a:srgbClr val="000000"/>
                </a:solidFill>
                <a:latin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水龙头出水温度设定为</a:t>
            </a:r>
            <a:r>
              <a:rPr lang="en-US" altLang="zh-CN">
                <a:solidFill>
                  <a:srgbClr val="000000"/>
                </a:solidFill>
                <a:latin typeface="Times New Roman" panose="02020603050405020304" pitchFamily="18" charset="0"/>
                <a:ea typeface="宋体" panose="02010600030101010101" pitchFamily="2" charset="-122"/>
              </a:rPr>
              <a:t>40 </a:t>
            </a:r>
            <a:r>
              <a:rPr lang="en-US" altLang="zh-CN">
                <a:solidFill>
                  <a:srgbClr val="000000"/>
                </a:solidFill>
                <a:latin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，测量</a:t>
            </a:r>
            <a:r>
              <a:rPr lang="en-US" altLang="zh-CN">
                <a:solidFill>
                  <a:srgbClr val="000000"/>
                </a:solidFill>
                <a:latin typeface="Times New Roman" panose="02020603050405020304" pitchFamily="18" charset="0"/>
                <a:ea typeface="宋体" panose="02010600030101010101" pitchFamily="2" charset="-122"/>
              </a:rPr>
              <a:t>1 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i="1">
                <a:solidFill>
                  <a:srgbClr val="000000"/>
                </a:solidFill>
                <a:latin typeface="Times New Roman" panose="02020603050405020304" pitchFamily="18" charset="0"/>
                <a:ea typeface="宋体" panose="02010600030101010101" pitchFamily="2" charset="-122"/>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管流进的自来水质量为</a:t>
            </a:r>
            <a:r>
              <a:rPr lang="en-US" altLang="zh-CN">
                <a:solidFill>
                  <a:srgbClr val="000000"/>
                </a:solidFill>
                <a:latin typeface="Times New Roman" panose="02020603050405020304" pitchFamily="18" charset="0"/>
                <a:ea typeface="宋体" panose="02010600030101010101" pitchFamily="2" charset="-122"/>
              </a:rPr>
              <a:t>2 kg</a:t>
            </a:r>
            <a:r>
              <a:rPr lang="en-US" altLang="zh-CN">
                <a:solidFill>
                  <a:srgbClr val="000000"/>
                </a:solidFill>
                <a:latin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检查燃气表，发现热水器工作这</a:t>
            </a:r>
            <a:r>
              <a:rPr lang="en-US" altLang="zh-CN">
                <a:solidFill>
                  <a:srgbClr val="000000"/>
                </a:solidFill>
                <a:latin typeface="Times New Roman" panose="02020603050405020304" pitchFamily="18" charset="0"/>
                <a:ea typeface="宋体" panose="02010600030101010101" pitchFamily="2" charset="-122"/>
              </a:rPr>
              <a:t>1 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消耗燃气</a:t>
            </a:r>
            <a:r>
              <a:rPr lang="en-US" altLang="zh-CN">
                <a:solidFill>
                  <a:srgbClr val="000000"/>
                </a:solidFill>
                <a:latin typeface="Times New Roman" panose="02020603050405020304" pitchFamily="18" charset="0"/>
                <a:ea typeface="宋体" panose="02010600030101010101" pitchFamily="2" charset="-122"/>
              </a:rPr>
              <a:t>0.02 m</a:t>
            </a:r>
            <a:r>
              <a:rPr lang="en-US" altLang="zh-CN" baseline="30000">
                <a:solidFill>
                  <a:srgbClr val="000000"/>
                </a:solidFill>
                <a:latin typeface="Times New Roman" panose="02020603050405020304" pitchFamily="18" charset="0"/>
                <a:ea typeface="宋体" panose="02010600030101010101" pitchFamily="2" charset="-122"/>
              </a:rPr>
              <a:t>3</a:t>
            </a:r>
            <a:r>
              <a:rPr lang="en-US" altLang="zh-CN">
                <a:solidFill>
                  <a:srgbClr val="000000"/>
                </a:solidFill>
                <a:latin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已知：自来水的温度为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，水的比热容为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），燃气的热值为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J/m</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88.jpg" descr="id:2147490129;FounderCES"/>
          <p:cNvPicPr/>
          <p:nvPr/>
        </p:nvPicPr>
        <p:blipFill>
          <a:blip r:embed="rId2"/>
          <a:stretch>
            <a:fillRect/>
          </a:stretch>
        </p:blipFill>
        <p:spPr>
          <a:xfrm>
            <a:off x="8615486" y="1613559"/>
            <a:ext cx="3111236" cy="2505014"/>
          </a:xfrm>
          <a:prstGeom prst="rect">
            <a:avLst/>
          </a:prstGeom>
        </p:spPr>
      </p:pic>
      <p:sp>
        <p:nvSpPr>
          <p:cNvPr id="4" name="矩形 3"/>
          <p:cNvSpPr/>
          <p:nvPr/>
        </p:nvSpPr>
        <p:spPr>
          <a:xfrm>
            <a:off x="9345585" y="4118573"/>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latin typeface="+mn-ea"/>
                <a:ea typeface="+mn-ea"/>
                <a:cs typeface="Times New Roman" panose="02020603050405020304" pitchFamily="18" charset="0"/>
              </a:rPr>
              <a:t>（第</a:t>
            </a:r>
            <a:r>
              <a:rPr lang="en-US" altLang="zh-CN" sz="2400" b="0">
                <a:solidFill>
                  <a:srgbClr val="000000"/>
                </a:solidFill>
                <a:latin typeface="+mn-lt"/>
                <a:ea typeface="+mn-ea"/>
                <a:cs typeface="Times New Roman" panose="02020603050405020304" pitchFamily="18" charset="0"/>
              </a:rPr>
              <a:t>24</a:t>
            </a:r>
            <a:r>
              <a:rPr lang="zh-CN" altLang="zh-CN" sz="2400" b="0">
                <a:solidFill>
                  <a:srgbClr val="000000"/>
                </a:solidFill>
                <a:latin typeface="+mn-ea"/>
                <a:ea typeface="+mn-ea"/>
                <a:cs typeface="Times New Roman" panose="02020603050405020304" pitchFamily="18" charset="0"/>
              </a:rPr>
              <a:t>题）</a:t>
            </a:r>
            <a:endParaRPr lang="en-US" altLang="zh-CN" sz="2400" b="0">
              <a:solidFill>
                <a:srgbClr val="000000"/>
              </a:solidFill>
              <a:latin typeface="+mn-ea"/>
              <a:ea typeface="+mn-ea"/>
              <a:cs typeface="Times New Roman" panose="02020603050405020304" pitchFamily="18" charset="0"/>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14209"/>
            <a:ext cx="11485848" cy="900246"/>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0.02 m</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的燃气完全燃烧放出的热量；</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88.jpg" descr="id:2147490129;FounderCES"/>
          <p:cNvPicPr/>
          <p:nvPr/>
        </p:nvPicPr>
        <p:blipFill>
          <a:blip r:embed="rId2"/>
          <a:stretch>
            <a:fillRect/>
          </a:stretch>
        </p:blipFill>
        <p:spPr>
          <a:xfrm>
            <a:off x="8475342" y="995289"/>
            <a:ext cx="3340094" cy="2820017"/>
          </a:xfrm>
          <a:prstGeom prst="rect">
            <a:avLst/>
          </a:prstGeom>
        </p:spPr>
      </p:pic>
      <p:sp>
        <p:nvSpPr>
          <p:cNvPr id="4" name="矩形 3"/>
          <p:cNvSpPr/>
          <p:nvPr/>
        </p:nvSpPr>
        <p:spPr>
          <a:xfrm>
            <a:off x="9283614" y="3842527"/>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latin typeface="+mn-ea"/>
                <a:ea typeface="+mn-ea"/>
                <a:cs typeface="Times New Roman" panose="02020603050405020304" pitchFamily="18" charset="0"/>
              </a:rPr>
              <a:t>（第</a:t>
            </a:r>
            <a:r>
              <a:rPr lang="en-US" altLang="zh-CN" sz="2400" b="0">
                <a:solidFill>
                  <a:srgbClr val="000000"/>
                </a:solidFill>
                <a:latin typeface="+mn-lt"/>
                <a:ea typeface="+mn-ea"/>
                <a:cs typeface="Times New Roman" panose="02020603050405020304" pitchFamily="18" charset="0"/>
              </a:rPr>
              <a:t>24</a:t>
            </a:r>
            <a:r>
              <a:rPr lang="zh-CN" altLang="zh-CN" sz="2400" b="0">
                <a:solidFill>
                  <a:srgbClr val="000000"/>
                </a:solidFill>
                <a:latin typeface="+mn-ea"/>
                <a:ea typeface="+mn-ea"/>
                <a:cs typeface="Times New Roman" panose="02020603050405020304" pitchFamily="18" charset="0"/>
              </a:rPr>
              <a:t>题）</a:t>
            </a:r>
            <a:endParaRPr lang="en-US" altLang="zh-CN" sz="2400" b="0">
              <a:solidFill>
                <a:srgbClr val="000000"/>
              </a:solidFill>
              <a:latin typeface="+mn-ea"/>
              <a:ea typeface="+mn-ea"/>
              <a:cs typeface="Times New Roman" panose="02020603050405020304" pitchFamily="18" charset="0"/>
            </a:endParaRPr>
          </a:p>
        </p:txBody>
      </p:sp>
      <p:sp>
        <p:nvSpPr>
          <p:cNvPr id="6" name="矩形 5"/>
          <p:cNvSpPr/>
          <p:nvPr/>
        </p:nvSpPr>
        <p:spPr>
          <a:xfrm>
            <a:off x="478582" y="1560897"/>
            <a:ext cx="1535038" cy="646331"/>
          </a:xfrm>
          <a:prstGeom prst="rect">
            <a:avLst/>
          </a:prstGeom>
        </p:spPr>
        <p:txBody>
          <a:bodyPr wrap="square">
            <a:spAutoFit/>
          </a:bodyPr>
          <a:lstStyle/>
          <a:p>
            <a:pPr algn="just">
              <a:lnSpc>
                <a:spcPct val="150000"/>
              </a:lnSpc>
              <a:spcAft>
                <a:spcPts val="0"/>
              </a:spcAft>
            </a:pPr>
            <a:r>
              <a:rPr lang="en-US" altLang="zh-CN" sz="2400">
                <a:latin typeface="+mn-lt"/>
                <a:cs typeface="Times New Roman" panose="02020603050405020304" pitchFamily="18" charset="0"/>
              </a:rPr>
              <a:t>8×10</a:t>
            </a:r>
            <a:r>
              <a:rPr lang="en-US" altLang="zh-CN" sz="2400" baseline="30000">
                <a:latin typeface="+mn-lt"/>
                <a:cs typeface="Times New Roman" panose="02020603050405020304" pitchFamily="18" charset="0"/>
              </a:rPr>
              <a:t>5</a:t>
            </a:r>
            <a:r>
              <a:rPr lang="en-US" altLang="zh-CN" sz="2400">
                <a:latin typeface="+mn-lt"/>
                <a:cs typeface="Times New Roman" panose="02020603050405020304" pitchFamily="18" charset="0"/>
              </a:rPr>
              <a:t> J</a:t>
            </a:r>
            <a:r>
              <a:rPr lang="zh-CN" altLang="zh-CN" sz="2400">
                <a:latin typeface="+mn-lt"/>
                <a:cs typeface="Times New Roman" panose="02020603050405020304" pitchFamily="18" charset="0"/>
              </a:rPr>
              <a:t>　</a:t>
            </a:r>
            <a:endParaRPr lang="zh-CN" altLang="zh-CN" sz="900">
              <a:latin typeface="+mn-lt"/>
              <a:cs typeface="Times New Roman" panose="02020603050405020304" pitchFamily="18" charset="0"/>
            </a:endParaRPr>
          </a:p>
        </p:txBody>
      </p:sp>
      <p:sp>
        <p:nvSpPr>
          <p:cNvPr id="10" name="内容占位符 1"/>
          <p:cNvSpPr txBox="1"/>
          <p:nvPr/>
        </p:nvSpPr>
        <p:spPr bwMode="auto">
          <a:xfrm>
            <a:off x="414936" y="2112913"/>
            <a:ext cx="676039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solidFill>
                  <a:srgbClr val="000000"/>
                </a:solidFill>
                <a:latin typeface="黑体" panose="02010609060101010101" pitchFamily="49" charset="-122"/>
                <a:ea typeface="黑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0.02 m</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的燃气完全燃烧放出的热量为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0.02 m</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p:nvPr/>
        </p:nvSpPr>
        <p:spPr bwMode="auto">
          <a:xfrm>
            <a:off x="360854" y="3256415"/>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min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管的冷水经过水龙头与热水混合所吸收的热量；</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矩形 7"/>
          <p:cNvSpPr/>
          <p:nvPr/>
        </p:nvSpPr>
        <p:spPr>
          <a:xfrm>
            <a:off x="586504" y="3898303"/>
            <a:ext cx="2399134" cy="461665"/>
          </a:xfrm>
          <a:prstGeom prst="rect">
            <a:avLst/>
          </a:prstGeom>
        </p:spPr>
        <p:txBody>
          <a:bodyPr wrap="square">
            <a:spAutoFit/>
          </a:bodyPr>
          <a:lstStyle/>
          <a:p>
            <a:r>
              <a:rPr lang="en-US" altLang="zh-CN" sz="2400">
                <a:cs typeface="Times New Roman" panose="02020603050405020304" pitchFamily="18" charset="0"/>
              </a:rPr>
              <a:t>1.68×10</a:t>
            </a:r>
            <a:r>
              <a:rPr lang="en-US" altLang="zh-CN" sz="2400" baseline="30000">
                <a:cs typeface="Times New Roman" panose="02020603050405020304" pitchFamily="18" charset="0"/>
              </a:rPr>
              <a:t>5</a:t>
            </a:r>
            <a:r>
              <a:rPr lang="en-US" altLang="zh-CN" sz="2400">
                <a:cs typeface="Times New Roman" panose="02020603050405020304" pitchFamily="18" charset="0"/>
              </a:rPr>
              <a:t> J</a:t>
            </a:r>
            <a:r>
              <a:rPr lang="zh-CN" altLang="zh-CN" sz="2400">
                <a:cs typeface="Times New Roman" panose="02020603050405020304" pitchFamily="18" charset="0"/>
              </a:rPr>
              <a:t>　</a:t>
            </a:r>
            <a:endParaRPr lang="zh-CN" altLang="en-US" sz="2400"/>
          </a:p>
        </p:txBody>
      </p:sp>
      <p:sp>
        <p:nvSpPr>
          <p:cNvPr id="9" name="内容占位符 1"/>
          <p:cNvSpPr txBox="1"/>
          <p:nvPr/>
        </p:nvSpPr>
        <p:spPr bwMode="auto">
          <a:xfrm>
            <a:off x="550590" y="4308277"/>
            <a:ext cx="11089232"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solidFill>
                  <a:srgbClr val="000000"/>
                </a:solidFill>
                <a:latin typeface="黑体" panose="02010609060101010101" pitchFamily="49" charset="-122"/>
                <a:ea typeface="黑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min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管的冷水经过水龙头与热水混合所吸收的热量为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zh-CN"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kg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8" grpId="0"/>
      <p:bldP spid="9"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670236"/>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）若不计热量损失，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管流进水龙头的热水质量；</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22598" y="1412776"/>
            <a:ext cx="740908" cy="461665"/>
          </a:xfrm>
          <a:prstGeom prst="rect">
            <a:avLst/>
          </a:prstGeom>
        </p:spPr>
        <p:txBody>
          <a:bodyPr wrap="none">
            <a:spAutoFit/>
          </a:bodyPr>
          <a:lstStyle/>
          <a:p>
            <a:r>
              <a:rPr lang="en-US" altLang="zh-CN" sz="2400">
                <a:cs typeface="Times New Roman" panose="02020603050405020304" pitchFamily="18" charset="0"/>
              </a:rPr>
              <a:t>5 kg</a:t>
            </a:r>
            <a:endParaRPr lang="zh-CN" altLang="en-US" sz="2400"/>
          </a:p>
        </p:txBody>
      </p:sp>
      <p:pic>
        <p:nvPicPr>
          <p:cNvPr id="5" name="gyc488.jpg" descr="id:2147490129;FounderCES"/>
          <p:cNvPicPr/>
          <p:nvPr/>
        </p:nvPicPr>
        <p:blipFill>
          <a:blip r:embed="rId2"/>
          <a:stretch>
            <a:fillRect/>
          </a:stretch>
        </p:blipFill>
        <p:spPr>
          <a:xfrm>
            <a:off x="7463358" y="1615597"/>
            <a:ext cx="4104456" cy="3240360"/>
          </a:xfrm>
          <a:prstGeom prst="rect">
            <a:avLst/>
          </a:prstGeom>
        </p:spPr>
      </p:pic>
      <p:sp>
        <p:nvSpPr>
          <p:cNvPr id="6" name="矩形 5"/>
          <p:cNvSpPr/>
          <p:nvPr/>
        </p:nvSpPr>
        <p:spPr>
          <a:xfrm>
            <a:off x="8687494" y="4855957"/>
            <a:ext cx="2141614"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latin typeface="+mn-ea"/>
                <a:ea typeface="+mn-ea"/>
                <a:cs typeface="Times New Roman" panose="02020603050405020304" pitchFamily="18" charset="0"/>
              </a:rPr>
              <a:t>（第</a:t>
            </a:r>
            <a:r>
              <a:rPr lang="en-US" altLang="zh-CN" sz="2400" b="0">
                <a:solidFill>
                  <a:srgbClr val="000000"/>
                </a:solidFill>
                <a:latin typeface="+mn-lt"/>
                <a:ea typeface="+mn-ea"/>
                <a:cs typeface="Times New Roman" panose="02020603050405020304" pitchFamily="18" charset="0"/>
              </a:rPr>
              <a:t>24</a:t>
            </a:r>
            <a:r>
              <a:rPr lang="zh-CN" altLang="zh-CN" sz="2400" b="0">
                <a:solidFill>
                  <a:srgbClr val="000000"/>
                </a:solidFill>
                <a:latin typeface="+mn-ea"/>
                <a:ea typeface="+mn-ea"/>
                <a:cs typeface="Times New Roman" panose="02020603050405020304" pitchFamily="18" charset="0"/>
              </a:rPr>
              <a:t>题）</a:t>
            </a:r>
            <a:endParaRPr lang="en-US" altLang="zh-CN" sz="2400" b="0">
              <a:solidFill>
                <a:srgbClr val="000000"/>
              </a:solidFill>
              <a:latin typeface="+mn-ea"/>
              <a:ea typeface="+mn-ea"/>
              <a:cs typeface="Times New Roman" panose="02020603050405020304" pitchFamily="18" charset="0"/>
            </a:endParaRPr>
          </a:p>
        </p:txBody>
      </p:sp>
      <mc:AlternateContent xmlns:mc="http://schemas.openxmlformats.org/markup-compatibility/2006" xmlns:a14="http://schemas.microsoft.com/office/drawing/2010/main">
        <mc:Choice Requires="a14">
          <p:sp>
            <p:nvSpPr>
              <p:cNvPr id="7" name="内容占位符 1"/>
              <p:cNvSpPr txBox="1"/>
              <p:nvPr/>
            </p:nvSpPr>
            <p:spPr bwMode="auto">
              <a:xfrm>
                <a:off x="478582" y="1814674"/>
                <a:ext cx="6480720" cy="370205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若不计热量损失，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管流进水龙头的热水放出的热量等于冷水吸收的热量，即</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管流进水龙头的热水质量为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0"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m:t>Q</m:t>
                        </m:r>
                        <m:r>
                          <a:rPr lang="zh-CN" altLang="en-US" i="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放水</m:t>
                        </m:r>
                      </m:num>
                      <m:den>
                        <m:r>
                          <m:rPr>
                            <m:nor/>
                          </m:rPr>
                          <a:rPr lang="en-US" altLang="zh-CN" b="0"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m:t>c</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水</m:t>
                        </m:r>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𝑡</m:t>
                        </m:r>
                        <m:r>
                          <m:rPr>
                            <m:nor/>
                          </m:rP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zh-CN"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𝑡</m:t>
                        </m:r>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68</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sup>
                        </m:sSup>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J</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sup>
                        </m:sSup>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i="0">
                            <a:solidFill>
                              <a:srgbClr val="000000"/>
                            </a:solidFill>
                            <a:latin typeface="Cambria Math" panose="02040503050406030204" pitchFamily="18" charset="0"/>
                            <a:ea typeface="宋体" panose="02010600030101010101" pitchFamily="2" charset="-122"/>
                            <a:cs typeface="Times New Roman" panose="02020603050405020304" pitchFamily="18" charset="0"/>
                          </a:rPr>
                          <m:t>J</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sty m:val="p"/>
                          </m:rPr>
                          <a:rPr lang="en-US" altLang="zh-CN" i="0">
                            <a:solidFill>
                              <a:srgbClr val="000000"/>
                            </a:solidFill>
                            <a:latin typeface="Cambria Math" panose="02040503050406030204" pitchFamily="18" charset="0"/>
                            <a:ea typeface="宋体" panose="02010600030101010101" pitchFamily="2" charset="-122"/>
                            <a:cs typeface="Times New Roman" panose="02020603050405020304" pitchFamily="18" charset="0"/>
                          </a:rPr>
                          <m:t>kg</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48</m:t>
                        </m:r>
                        <m:r>
                          <m:rPr>
                            <m:nor/>
                          </m:rP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zh-CN"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40</m:t>
                        </m:r>
                        <m:r>
                          <m:rPr>
                            <m:nor/>
                          </m:rP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kg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7" name="内容占位符 1"/>
              <p:cNvSpPr txBox="1">
                <a:spLocks noRot="1" noChangeAspect="1" noMove="1" noResize="1" noEditPoints="1" noAdjustHandles="1" noChangeArrowheads="1" noChangeShapeType="1" noTextEdit="1"/>
              </p:cNvSpPr>
              <p:nvPr/>
            </p:nvSpPr>
            <p:spPr bwMode="auto">
              <a:xfrm>
                <a:off x="478582" y="1814674"/>
                <a:ext cx="6480720" cy="3702050"/>
              </a:xfrm>
              <a:prstGeom prst="rect">
                <a:avLst/>
              </a:prstGeom>
              <a:blipFill rotWithShape="1">
                <a:blip r:embed="rId3"/>
                <a:stretch>
                  <a:fillRect l="-7" t="-13" r="5" b="1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852632"/>
            <a:ext cx="11485848" cy="1133965"/>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）该燃气热水器的加热效率</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endParaRPr lang="zh-CN" altLang="en-US"/>
          </a:p>
        </p:txBody>
      </p:sp>
      <p:sp>
        <p:nvSpPr>
          <p:cNvPr id="4" name="矩形 3"/>
          <p:cNvSpPr/>
          <p:nvPr/>
        </p:nvSpPr>
        <p:spPr>
          <a:xfrm>
            <a:off x="622598" y="1552943"/>
            <a:ext cx="801823" cy="461665"/>
          </a:xfrm>
          <a:prstGeom prst="rect">
            <a:avLst/>
          </a:prstGeom>
        </p:spPr>
        <p:txBody>
          <a:bodyPr wrap="none">
            <a:spAutoFit/>
          </a:bodyPr>
          <a:lstStyle/>
          <a:p>
            <a:r>
              <a:rPr lang="en-US" altLang="zh-CN" sz="2400">
                <a:cs typeface="Times New Roman" panose="02020603050405020304" pitchFamily="18" charset="0"/>
              </a:rPr>
              <a:t>21</a:t>
            </a:r>
            <a:r>
              <a:rPr lang="zh-CN" altLang="zh-CN" sz="2400">
                <a:cs typeface="Times New Roman" panose="02020603050405020304" pitchFamily="18" charset="0"/>
              </a:rPr>
              <a:t>％</a:t>
            </a:r>
            <a:endParaRPr lang="zh-CN" altLang="en-US" sz="2400"/>
          </a:p>
        </p:txBody>
      </p:sp>
      <p:pic>
        <p:nvPicPr>
          <p:cNvPr id="5" name="gyc488.jpg" descr="id:2147490129;FounderCES"/>
          <p:cNvPicPr/>
          <p:nvPr/>
        </p:nvPicPr>
        <p:blipFill>
          <a:blip r:embed="rId2"/>
          <a:stretch>
            <a:fillRect/>
          </a:stretch>
        </p:blipFill>
        <p:spPr>
          <a:xfrm>
            <a:off x="3781637" y="1552943"/>
            <a:ext cx="3744416" cy="3148666"/>
          </a:xfrm>
          <a:prstGeom prst="rect">
            <a:avLst/>
          </a:prstGeom>
        </p:spPr>
      </p:pic>
      <p:sp>
        <p:nvSpPr>
          <p:cNvPr id="6" name="矩形 5"/>
          <p:cNvSpPr/>
          <p:nvPr/>
        </p:nvSpPr>
        <p:spPr>
          <a:xfrm>
            <a:off x="4583038" y="4557775"/>
            <a:ext cx="2141614"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latin typeface="+mn-ea"/>
                <a:ea typeface="+mn-ea"/>
                <a:cs typeface="Times New Roman" panose="02020603050405020304" pitchFamily="18" charset="0"/>
              </a:rPr>
              <a:t>（第</a:t>
            </a:r>
            <a:r>
              <a:rPr lang="en-US" altLang="zh-CN" sz="2400" b="0">
                <a:solidFill>
                  <a:srgbClr val="000000"/>
                </a:solidFill>
                <a:latin typeface="+mn-lt"/>
                <a:ea typeface="+mn-ea"/>
                <a:cs typeface="Times New Roman" panose="02020603050405020304" pitchFamily="18" charset="0"/>
              </a:rPr>
              <a:t>24</a:t>
            </a:r>
            <a:r>
              <a:rPr lang="zh-CN" altLang="zh-CN" sz="2400" b="0">
                <a:solidFill>
                  <a:srgbClr val="000000"/>
                </a:solidFill>
                <a:latin typeface="+mn-ea"/>
                <a:ea typeface="+mn-ea"/>
                <a:cs typeface="Times New Roman" panose="02020603050405020304" pitchFamily="18" charset="0"/>
              </a:rPr>
              <a:t>题）</a:t>
            </a:r>
            <a:endParaRPr lang="en-US" altLang="zh-CN" sz="2400" b="0">
              <a:solidFill>
                <a:srgbClr val="000000"/>
              </a:solidFill>
              <a:latin typeface="+mn-ea"/>
              <a:ea typeface="+mn-ea"/>
              <a:cs typeface="Times New Roman" panose="02020603050405020304" pitchFamily="18" charset="0"/>
            </a:endParaRPr>
          </a:p>
        </p:txBody>
      </p:sp>
      <mc:AlternateContent xmlns:mc="http://schemas.openxmlformats.org/markup-compatibility/2006" xmlns:a14="http://schemas.microsoft.com/office/drawing/2010/main">
        <mc:Choice Requires="a14">
          <p:sp>
            <p:nvSpPr>
              <p:cNvPr id="7" name="内容占位符 1"/>
              <p:cNvSpPr txBox="1"/>
              <p:nvPr/>
            </p:nvSpPr>
            <p:spPr bwMode="auto">
              <a:xfrm>
                <a:off x="622598" y="4979407"/>
                <a:ext cx="11521280" cy="107638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solidFill>
                      <a:srgbClr val="000000"/>
                    </a:solidFill>
                    <a:latin typeface="黑体" panose="02010609060101010101" pitchFamily="49" charset="-122"/>
                    <a:ea typeface="黑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该燃气热水器的加热效率为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吸</m:t>
                        </m:r>
                      </m:num>
                      <m:den>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Q</m:t>
                        </m:r>
                        <m:r>
                          <a:rPr lang="zh-CN" altLang="en-US" i="1" baseline="-250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放</m:t>
                        </m:r>
                      </m:den>
                    </m:f>
                  </m:oMath>
                </a14:m>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68</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sup>
                        </m:sSup>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i="0">
                            <a:solidFill>
                              <a:srgbClr val="000000"/>
                            </a:solidFill>
                            <a:latin typeface="Cambria Math" panose="02040503050406030204" pitchFamily="18" charset="0"/>
                            <a:ea typeface="宋体" panose="02010600030101010101" pitchFamily="2" charset="-122"/>
                            <a:cs typeface="Times New Roman" panose="02020603050405020304" pitchFamily="18" charset="0"/>
                          </a:rPr>
                          <m:t>J</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8</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sup>
                        </m:sSup>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i="0">
                            <a:solidFill>
                              <a:srgbClr val="000000"/>
                            </a:solidFill>
                            <a:latin typeface="Cambria Math" panose="02040503050406030204" pitchFamily="18" charset="0"/>
                            <a:ea typeface="宋体" panose="02010600030101010101" pitchFamily="2" charset="-122"/>
                            <a:cs typeface="Times New Roman" panose="02020603050405020304" pitchFamily="18" charset="0"/>
                          </a:rPr>
                          <m:t>J</m:t>
                        </m:r>
                      </m:den>
                    </m:f>
                  </m:oMath>
                </a14:m>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7" name="内容占位符 1"/>
              <p:cNvSpPr txBox="1">
                <a:spLocks noRot="1" noChangeAspect="1" noMove="1" noResize="1" noEditPoints="1" noAdjustHandles="1" noChangeArrowheads="1" noChangeShapeType="1" noTextEdit="1"/>
              </p:cNvSpPr>
              <p:nvPr/>
            </p:nvSpPr>
            <p:spPr bwMode="auto">
              <a:xfrm>
                <a:off x="622598" y="4979407"/>
                <a:ext cx="11521280" cy="1076385"/>
              </a:xfrm>
              <a:prstGeom prst="rect">
                <a:avLst/>
              </a:prstGeom>
              <a:blipFill rotWithShape="1">
                <a:blip r:embed="rId3"/>
                <a:stretch>
                  <a:fillRect l="-3" t="-35" r="1" b="40"/>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670236"/>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广东中考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）如图甲所示是用某款</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打印笔进行立体绘画时的场景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打印笔通电后，笔内电阻丝发热使笔内绘画材料熔化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加热电路简化后如图乙所示，电源电压恒为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为发热电阻丝</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时低温挡工作，</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都闭合时高温挡工作，高温挡和低温挡的功率比为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，忽略电阻丝阻值随温度变化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j163.jpg"/>
          <p:cNvPicPr/>
          <p:nvPr/>
        </p:nvPicPr>
        <p:blipFill>
          <a:blip r:embed="rId2"/>
          <a:stretch>
            <a:fillRect/>
          </a:stretch>
        </p:blipFill>
        <p:spPr>
          <a:xfrm>
            <a:off x="6239222" y="3212976"/>
            <a:ext cx="2304256" cy="1512168"/>
          </a:xfrm>
          <a:prstGeom prst="rect">
            <a:avLst/>
          </a:prstGeom>
        </p:spPr>
      </p:pic>
      <p:pic>
        <p:nvPicPr>
          <p:cNvPr id="4" name="jj164.jpg"/>
          <p:cNvPicPr/>
          <p:nvPr/>
        </p:nvPicPr>
        <p:blipFill>
          <a:blip r:embed="rId3"/>
          <a:stretch>
            <a:fillRect/>
          </a:stretch>
        </p:blipFill>
        <p:spPr>
          <a:xfrm>
            <a:off x="9263558" y="3212976"/>
            <a:ext cx="2232248" cy="1800200"/>
          </a:xfrm>
          <a:prstGeom prst="rect">
            <a:avLst/>
          </a:prstGeom>
        </p:spPr>
      </p:pic>
      <p:sp>
        <p:nvSpPr>
          <p:cNvPr id="5" name="矩形 4"/>
          <p:cNvSpPr/>
          <p:nvPr/>
        </p:nvSpPr>
        <p:spPr>
          <a:xfrm>
            <a:off x="7091883" y="4581128"/>
            <a:ext cx="598934" cy="559769"/>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甲</a:t>
            </a:r>
          </a:p>
        </p:txBody>
      </p:sp>
      <p:sp>
        <p:nvSpPr>
          <p:cNvPr id="6" name="矩形 5"/>
          <p:cNvSpPr/>
          <p:nvPr/>
        </p:nvSpPr>
        <p:spPr>
          <a:xfrm>
            <a:off x="10141867" y="4725144"/>
            <a:ext cx="492443" cy="559769"/>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乙</a:t>
            </a:r>
            <a:endParaRPr lang="en-US"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7" name="矩形 6"/>
          <p:cNvSpPr/>
          <p:nvPr/>
        </p:nvSpPr>
        <p:spPr>
          <a:xfrm>
            <a:off x="7892735" y="5303388"/>
            <a:ext cx="1980029" cy="738664"/>
          </a:xfrm>
          <a:prstGeom prst="rect">
            <a:avLst/>
          </a:prstGeom>
        </p:spPr>
        <p:txBody>
          <a:bodyPr wrap="none">
            <a:spAutoFit/>
          </a:bodyPr>
          <a:lstStyle/>
          <a:p>
            <a:pPr algn="just">
              <a:lnSpc>
                <a:spcPct val="150000"/>
              </a:lnSpc>
              <a:spcAft>
                <a:spcPts val="0"/>
              </a:spcAft>
              <a:tabLst>
                <a:tab pos="5941060" algn="l"/>
              </a:tabLst>
            </a:pPr>
            <a:r>
              <a:rPr lang="zh-CN" altLang="zh-CN" b="0">
                <a:solidFill>
                  <a:srgbClr val="000000"/>
                </a:solidFill>
                <a:latin typeface="+mn-ea"/>
                <a:ea typeface="+mn-ea"/>
                <a:cs typeface="Times New Roman" panose="02020603050405020304" pitchFamily="18" charset="0"/>
              </a:rPr>
              <a:t>（第</a:t>
            </a:r>
            <a:r>
              <a:rPr lang="en-US" altLang="zh-CN" b="0">
                <a:solidFill>
                  <a:srgbClr val="000000"/>
                </a:solidFill>
                <a:latin typeface="+mn-lt"/>
                <a:ea typeface="+mn-ea"/>
                <a:cs typeface="Times New Roman" panose="02020603050405020304" pitchFamily="18" charset="0"/>
              </a:rPr>
              <a:t>25</a:t>
            </a:r>
            <a:r>
              <a:rPr lang="zh-CN" altLang="zh-CN" b="0">
                <a:solidFill>
                  <a:srgbClr val="000000"/>
                </a:solidFill>
                <a:latin typeface="+mn-ea"/>
                <a:ea typeface="+mn-ea"/>
                <a:cs typeface="Times New Roman" panose="02020603050405020304" pitchFamily="18" charset="0"/>
              </a:rPr>
              <a:t>题）</a:t>
            </a:r>
            <a:endParaRPr lang="en-US" altLang="zh-CN" b="0">
              <a:solidFill>
                <a:srgbClr val="000000"/>
              </a:solidFill>
              <a:latin typeface="+mn-ea"/>
              <a:ea typeface="+mn-ea"/>
              <a:cs typeface="Times New Roman" panose="02020603050405020304" pitchFamily="18" charset="0"/>
            </a:endParaRPr>
          </a:p>
        </p:txBody>
      </p:sp>
      <p:sp>
        <p:nvSpPr>
          <p:cNvPr id="8" name="矩形 7"/>
          <p:cNvSpPr/>
          <p:nvPr/>
        </p:nvSpPr>
        <p:spPr>
          <a:xfrm>
            <a:off x="539097" y="4123627"/>
            <a:ext cx="852156" cy="461665"/>
          </a:xfrm>
          <a:prstGeom prst="rect">
            <a:avLst/>
          </a:prstGeom>
        </p:spPr>
        <p:txBody>
          <a:bodyPr wrap="none">
            <a:spAutoFit/>
          </a:bodyPr>
          <a:lstStyle/>
          <a:p>
            <a:r>
              <a:rPr lang="en-US" altLang="zh-CN" sz="2400">
                <a:latin typeface="+mn-lt"/>
                <a:ea typeface="黑体" panose="02010609060101010101" pitchFamily="49" charset="-122"/>
              </a:rPr>
              <a:t>1</a:t>
            </a:r>
            <a:r>
              <a:rPr lang="en-US" altLang="zh-CN" sz="2400">
                <a:latin typeface="+mn-lt"/>
                <a:ea typeface="黑体" panose="02010609060101010101" pitchFamily="49" charset="-122"/>
                <a:cs typeface="Times New Roman" panose="02020603050405020304" pitchFamily="18" charset="0"/>
              </a:rPr>
              <a:t>.</a:t>
            </a:r>
            <a:r>
              <a:rPr lang="en-US" altLang="zh-CN" sz="2400">
                <a:latin typeface="+mn-lt"/>
                <a:ea typeface="黑体" panose="02010609060101010101" pitchFamily="49" charset="-122"/>
              </a:rPr>
              <a:t>5 A</a:t>
            </a:r>
            <a:endParaRPr lang="zh-CN" altLang="en-US" sz="2400">
              <a:latin typeface="+mn-lt"/>
              <a:ea typeface="黑体" panose="02010609060101010101" pitchFamily="49" charset="-122"/>
            </a:endParaRPr>
          </a:p>
        </p:txBody>
      </p:sp>
      <mc:AlternateContent xmlns:mc="http://schemas.openxmlformats.org/markup-compatibility/2006" xmlns:a14="http://schemas.microsoft.com/office/drawing/2010/main">
        <mc:Choice Requires="a14">
          <p:sp>
            <p:nvSpPr>
              <p:cNvPr id="11" name="内容占位符 1"/>
              <p:cNvSpPr txBox="1"/>
              <p:nvPr/>
            </p:nvSpPr>
            <p:spPr bwMode="auto">
              <a:xfrm>
                <a:off x="506908" y="4553984"/>
                <a:ext cx="5293160" cy="149880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solidFill>
                      <a:srgbClr val="000000"/>
                    </a:solidFill>
                    <a:latin typeface="黑体" panose="02010609060101010101" pitchFamily="49" charset="-122"/>
                    <a:ea typeface="黑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电源电压恒为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，则通过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r>
                          <m:rPr>
                            <m:sty m:val="p"/>
                          </m:rPr>
                          <a:rPr lang="en-US" altLang="zh-CN" b="0" i="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r>
                          <m:rPr>
                            <m:sty m:val="p"/>
                          </m:rPr>
                          <a:rPr lang="en-US" altLang="zh-CN" b="0" i="0">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11" name="内容占位符 1"/>
              <p:cNvSpPr txBox="1">
                <a:spLocks noRot="1" noChangeAspect="1" noMove="1" noResize="1" noEditPoints="1" noAdjustHandles="1" noChangeArrowheads="1" noChangeShapeType="1" noTextEdit="1"/>
              </p:cNvSpPr>
              <p:nvPr/>
            </p:nvSpPr>
            <p:spPr bwMode="auto">
              <a:xfrm>
                <a:off x="506908" y="4553984"/>
                <a:ext cx="5293160" cy="1498808"/>
              </a:xfrm>
              <a:prstGeom prst="rect">
                <a:avLst/>
              </a:prstGeom>
              <a:blipFill rotWithShape="1">
                <a:blip r:embed="rId4"/>
                <a:stretch>
                  <a:fillRect l="-3" t="-27" r="12" b="-682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08373"/>
            <a:ext cx="11485848" cy="311623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）低温挡的功率；</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50590" y="2226760"/>
            <a:ext cx="717697" cy="461665"/>
          </a:xfrm>
          <a:prstGeom prst="rect">
            <a:avLst/>
          </a:prstGeom>
        </p:spPr>
        <p:txBody>
          <a:bodyPr wrap="none">
            <a:spAutoFit/>
          </a:bodyPr>
          <a:lstStyle/>
          <a:p>
            <a:r>
              <a:rPr lang="en-US" altLang="zh-CN" sz="2400"/>
              <a:t>9 W</a:t>
            </a:r>
            <a:endParaRPr lang="zh-CN" altLang="en-US"/>
          </a:p>
        </p:txBody>
      </p:sp>
      <p:pic>
        <p:nvPicPr>
          <p:cNvPr id="5" name="jj163.jpg"/>
          <p:cNvPicPr/>
          <p:nvPr/>
        </p:nvPicPr>
        <p:blipFill>
          <a:blip r:embed="rId2"/>
          <a:stretch>
            <a:fillRect/>
          </a:stretch>
        </p:blipFill>
        <p:spPr>
          <a:xfrm>
            <a:off x="6059751" y="1883309"/>
            <a:ext cx="2304256" cy="1512168"/>
          </a:xfrm>
          <a:prstGeom prst="rect">
            <a:avLst/>
          </a:prstGeom>
        </p:spPr>
      </p:pic>
      <p:pic>
        <p:nvPicPr>
          <p:cNvPr id="6" name="jj164.jpg"/>
          <p:cNvPicPr/>
          <p:nvPr/>
        </p:nvPicPr>
        <p:blipFill>
          <a:blip r:embed="rId3"/>
          <a:stretch>
            <a:fillRect/>
          </a:stretch>
        </p:blipFill>
        <p:spPr>
          <a:xfrm>
            <a:off x="9067501" y="1797115"/>
            <a:ext cx="2232248" cy="1800200"/>
          </a:xfrm>
          <a:prstGeom prst="rect">
            <a:avLst/>
          </a:prstGeom>
        </p:spPr>
      </p:pic>
      <p:sp>
        <p:nvSpPr>
          <p:cNvPr id="7" name="矩形 6"/>
          <p:cNvSpPr/>
          <p:nvPr/>
        </p:nvSpPr>
        <p:spPr>
          <a:xfrm>
            <a:off x="6912412" y="3397057"/>
            <a:ext cx="598934" cy="559769"/>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甲</a:t>
            </a:r>
          </a:p>
        </p:txBody>
      </p:sp>
      <p:sp>
        <p:nvSpPr>
          <p:cNvPr id="8" name="矩形 7"/>
          <p:cNvSpPr/>
          <p:nvPr/>
        </p:nvSpPr>
        <p:spPr>
          <a:xfrm>
            <a:off x="10023040" y="3397058"/>
            <a:ext cx="492443" cy="559769"/>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乙</a:t>
            </a:r>
            <a:endParaRPr lang="en-US"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9" name="矩形 8"/>
          <p:cNvSpPr/>
          <p:nvPr/>
        </p:nvSpPr>
        <p:spPr>
          <a:xfrm>
            <a:off x="7696678" y="3887527"/>
            <a:ext cx="1980029" cy="738664"/>
          </a:xfrm>
          <a:prstGeom prst="rect">
            <a:avLst/>
          </a:prstGeom>
        </p:spPr>
        <p:txBody>
          <a:bodyPr wrap="none">
            <a:spAutoFit/>
          </a:bodyPr>
          <a:lstStyle/>
          <a:p>
            <a:pPr algn="just">
              <a:lnSpc>
                <a:spcPct val="150000"/>
              </a:lnSpc>
              <a:spcAft>
                <a:spcPts val="0"/>
              </a:spcAft>
              <a:tabLst>
                <a:tab pos="5941060" algn="l"/>
              </a:tabLst>
            </a:pPr>
            <a:r>
              <a:rPr lang="zh-CN" altLang="zh-CN" b="0">
                <a:solidFill>
                  <a:srgbClr val="000000"/>
                </a:solidFill>
                <a:latin typeface="+mn-ea"/>
                <a:ea typeface="+mn-ea"/>
                <a:cs typeface="Times New Roman" panose="02020603050405020304" pitchFamily="18" charset="0"/>
              </a:rPr>
              <a:t>（第</a:t>
            </a:r>
            <a:r>
              <a:rPr lang="en-US" altLang="zh-CN" b="0">
                <a:solidFill>
                  <a:srgbClr val="000000"/>
                </a:solidFill>
                <a:latin typeface="+mn-lt"/>
                <a:ea typeface="+mn-ea"/>
                <a:cs typeface="Times New Roman" panose="02020603050405020304" pitchFamily="18" charset="0"/>
              </a:rPr>
              <a:t>25</a:t>
            </a:r>
            <a:r>
              <a:rPr lang="zh-CN" altLang="zh-CN" b="0">
                <a:solidFill>
                  <a:srgbClr val="000000"/>
                </a:solidFill>
                <a:latin typeface="+mn-ea"/>
                <a:ea typeface="+mn-ea"/>
                <a:cs typeface="Times New Roman" panose="02020603050405020304" pitchFamily="18" charset="0"/>
              </a:rPr>
              <a:t>题）</a:t>
            </a:r>
            <a:endParaRPr lang="en-US" altLang="zh-CN" b="0">
              <a:solidFill>
                <a:srgbClr val="000000"/>
              </a:solidFill>
              <a:latin typeface="+mn-ea"/>
              <a:ea typeface="+mn-ea"/>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0" name="内容占位符 1"/>
              <p:cNvSpPr txBox="1"/>
              <p:nvPr/>
            </p:nvSpPr>
            <p:spPr bwMode="auto">
              <a:xfrm>
                <a:off x="394565" y="2667017"/>
                <a:ext cx="5158288" cy="213013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solidFill>
                      <a:srgbClr val="000000"/>
                    </a:solidFill>
                    <a:latin typeface="黑体" panose="02010609060101010101" pitchFamily="49" charset="-122"/>
                    <a:ea typeface="黑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时低温挡工作，此时电路为只有</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的简单电路，则低温挡的功率为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r>
                          <m:rPr>
                            <m:sty m:val="p"/>
                          </m:rPr>
                          <a:rPr lang="en-US" altLang="zh-CN" b="0" i="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r>
                          <m:rPr>
                            <m:sty m:val="p"/>
                          </m:rPr>
                          <a:rPr lang="en-US" altLang="zh-CN" b="0" i="0">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 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10" name="内容占位符 1"/>
              <p:cNvSpPr txBox="1">
                <a:spLocks noRot="1" noChangeAspect="1" noMove="1" noResize="1" noEditPoints="1" noAdjustHandles="1" noChangeArrowheads="1" noChangeShapeType="1" noTextEdit="1"/>
              </p:cNvSpPr>
              <p:nvPr/>
            </p:nvSpPr>
            <p:spPr bwMode="auto">
              <a:xfrm>
                <a:off x="394565" y="2667017"/>
                <a:ext cx="5158288" cy="2130135"/>
              </a:xfrm>
              <a:prstGeom prst="rect">
                <a:avLst/>
              </a:prstGeom>
              <a:blipFill rotWithShape="1">
                <a:blip r:embed="rId4"/>
                <a:stretch>
                  <a:fillRect l="-4" t="-1" r="8" b="-913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内容占位符 1"/>
              <p:cNvSpPr txBox="1"/>
              <p:nvPr/>
            </p:nvSpPr>
            <p:spPr bwMode="auto">
              <a:xfrm>
                <a:off x="323934" y="3356992"/>
                <a:ext cx="11521280" cy="294811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高温挡和低温挡的功率比为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，则高温挡功率为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den>
                    </m:f>
                  </m:oMath>
                </a14:m>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den>
                    </m:f>
                  </m:oMath>
                </a14:m>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都闭合时为高温挡，此时</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并联，因</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在两种挡位下两端电压不变，电阻不变，所以功率不变，故</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的功率为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的电阻值为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𝑃</m:t>
                            </m:r>
                          </m:e>
                          <m:sub>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r>
                          <m:rPr>
                            <m:sty m:val="p"/>
                          </m:rPr>
                          <a:rPr lang="en-US" altLang="zh-CN" i="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i="0">
                            <a:solidFill>
                              <a:srgbClr val="000000"/>
                            </a:solidFill>
                            <a:latin typeface="Cambria Math" panose="02040503050406030204" pitchFamily="18" charset="0"/>
                            <a:ea typeface="宋体" panose="02010600030101010101" pitchFamily="2" charset="-122"/>
                            <a:cs typeface="Times New Roman" panose="02020603050405020304" pitchFamily="18" charset="0"/>
                          </a:rPr>
                          <m:t>W</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1"/>
              <p:cNvSpPr txBox="1">
                <a:spLocks noRot="1" noChangeAspect="1" noMove="1" noResize="1" noEditPoints="1" noAdjustHandles="1" noChangeArrowheads="1" noChangeShapeType="1" noTextEdit="1"/>
              </p:cNvSpPr>
              <p:nvPr/>
            </p:nvSpPr>
            <p:spPr bwMode="auto">
              <a:xfrm>
                <a:off x="323934" y="3356992"/>
                <a:ext cx="11521280" cy="2948115"/>
              </a:xfrm>
              <a:prstGeom prst="rect">
                <a:avLst/>
              </a:prstGeom>
              <a:blipFill rotWithShape="1">
                <a:blip r:embed="rId2"/>
                <a:stretch>
                  <a:fillRect l="-1" t="-13" r="5" b="-5464"/>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
        <p:nvSpPr>
          <p:cNvPr id="5" name="矩形 4"/>
          <p:cNvSpPr/>
          <p:nvPr/>
        </p:nvSpPr>
        <p:spPr>
          <a:xfrm>
            <a:off x="550590" y="1586713"/>
            <a:ext cx="816249" cy="579967"/>
          </a:xfrm>
          <a:prstGeom prst="rect">
            <a:avLst/>
          </a:prstGeom>
        </p:spPr>
        <p:txBody>
          <a:bodyPr wrap="none">
            <a:spAutoFit/>
          </a:bodyPr>
          <a:lstStyle/>
          <a:p>
            <a:pPr algn="just">
              <a:lnSpc>
                <a:spcPct val="150000"/>
              </a:lnSpc>
              <a:spcAft>
                <a:spcPts val="0"/>
              </a:spcAft>
            </a:pPr>
            <a:r>
              <a:rPr lang="en-US" altLang="zh-CN" sz="2400">
                <a:cs typeface="Times New Roman" panose="02020603050405020304" pitchFamily="18" charset="0"/>
              </a:rPr>
              <a:t>12 Ω</a:t>
            </a:r>
            <a:endParaRPr lang="zh-CN" altLang="zh-CN" sz="900">
              <a:cs typeface="Times New Roman" panose="02020603050405020304" pitchFamily="18" charset="0"/>
            </a:endParaRPr>
          </a:p>
        </p:txBody>
      </p:sp>
      <p:sp>
        <p:nvSpPr>
          <p:cNvPr id="8" name="矩形 7"/>
          <p:cNvSpPr/>
          <p:nvPr/>
        </p:nvSpPr>
        <p:spPr>
          <a:xfrm>
            <a:off x="323934" y="946465"/>
            <a:ext cx="2791089" cy="646331"/>
          </a:xfrm>
          <a:prstGeom prst="rect">
            <a:avLst/>
          </a:prstGeom>
        </p:spPr>
        <p:txBody>
          <a:bodyPr wrap="squar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a:t>
            </a:r>
            <a:r>
              <a:rPr lang="en-US" altLang="zh-CN" sz="2400" b="0" i="1">
                <a:solidFill>
                  <a:srgbClr val="000000"/>
                </a:solidFill>
                <a:cs typeface="Times New Roman" panose="02020603050405020304" pitchFamily="18" charset="0"/>
              </a:rPr>
              <a:t>R</a:t>
            </a:r>
            <a:r>
              <a:rPr lang="en-US" altLang="zh-CN" sz="2400" b="0" baseline="-2500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的电阻值</a:t>
            </a:r>
            <a:r>
              <a:rPr lang="en-US" altLang="zh-CN" sz="2400" b="0">
                <a:solidFill>
                  <a:srgbClr val="000000"/>
                </a:solidFill>
                <a:latin typeface="宋体" panose="02010600030101010101" pitchFamily="2" charset="-122"/>
                <a:cs typeface="Times New Roman" panose="02020603050405020304" pitchFamily="18" charset="0"/>
              </a:rPr>
              <a:t>.</a:t>
            </a:r>
          </a:p>
        </p:txBody>
      </p:sp>
      <p:pic>
        <p:nvPicPr>
          <p:cNvPr id="9" name="jj163.jpg"/>
          <p:cNvPicPr/>
          <p:nvPr/>
        </p:nvPicPr>
        <p:blipFill>
          <a:blip r:embed="rId3"/>
          <a:stretch>
            <a:fillRect/>
          </a:stretch>
        </p:blipFill>
        <p:spPr>
          <a:xfrm>
            <a:off x="3430910" y="1212955"/>
            <a:ext cx="2304256" cy="1512168"/>
          </a:xfrm>
          <a:prstGeom prst="rect">
            <a:avLst/>
          </a:prstGeom>
        </p:spPr>
      </p:pic>
      <p:pic>
        <p:nvPicPr>
          <p:cNvPr id="10" name="jj164.jpg"/>
          <p:cNvPicPr/>
          <p:nvPr/>
        </p:nvPicPr>
        <p:blipFill>
          <a:blip r:embed="rId4"/>
          <a:stretch>
            <a:fillRect/>
          </a:stretch>
        </p:blipFill>
        <p:spPr>
          <a:xfrm>
            <a:off x="6455246" y="1212955"/>
            <a:ext cx="2232248" cy="1800200"/>
          </a:xfrm>
          <a:prstGeom prst="rect">
            <a:avLst/>
          </a:prstGeom>
        </p:spPr>
      </p:pic>
      <p:sp>
        <p:nvSpPr>
          <p:cNvPr id="11" name="矩形 10"/>
          <p:cNvSpPr/>
          <p:nvPr/>
        </p:nvSpPr>
        <p:spPr>
          <a:xfrm>
            <a:off x="4283571" y="2581107"/>
            <a:ext cx="598934" cy="559769"/>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甲</a:t>
            </a:r>
          </a:p>
        </p:txBody>
      </p:sp>
      <p:sp>
        <p:nvSpPr>
          <p:cNvPr id="12" name="矩形 11"/>
          <p:cNvSpPr/>
          <p:nvPr/>
        </p:nvSpPr>
        <p:spPr>
          <a:xfrm>
            <a:off x="7333555" y="2725123"/>
            <a:ext cx="492443" cy="559769"/>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乙</a:t>
            </a:r>
            <a:endParaRPr lang="en-US"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13" name="矩形 12"/>
          <p:cNvSpPr/>
          <p:nvPr/>
        </p:nvSpPr>
        <p:spPr>
          <a:xfrm>
            <a:off x="5233432" y="2996768"/>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latin typeface="+mn-ea"/>
                <a:ea typeface="+mn-ea"/>
                <a:cs typeface="Times New Roman" panose="02020603050405020304" pitchFamily="18" charset="0"/>
              </a:rPr>
              <a:t>（第</a:t>
            </a:r>
            <a:r>
              <a:rPr lang="en-US" altLang="zh-CN" sz="2400" b="0">
                <a:solidFill>
                  <a:srgbClr val="000000"/>
                </a:solidFill>
                <a:latin typeface="+mn-lt"/>
                <a:ea typeface="+mn-ea"/>
                <a:cs typeface="Times New Roman" panose="02020603050405020304" pitchFamily="18" charset="0"/>
              </a:rPr>
              <a:t>25</a:t>
            </a:r>
            <a:r>
              <a:rPr lang="zh-CN" altLang="zh-CN" sz="2400" b="0">
                <a:solidFill>
                  <a:srgbClr val="000000"/>
                </a:solidFill>
                <a:latin typeface="+mn-ea"/>
                <a:ea typeface="+mn-ea"/>
                <a:cs typeface="Times New Roman" panose="02020603050405020304" pitchFamily="18" charset="0"/>
              </a:rPr>
              <a:t>题）</a:t>
            </a:r>
            <a:endParaRPr lang="en-US" altLang="zh-CN" sz="2400" b="0">
              <a:solidFill>
                <a:srgbClr val="000000"/>
              </a:solidFill>
              <a:latin typeface="+mn-ea"/>
              <a:ea typeface="+mn-ea"/>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06574" y="1628800"/>
            <a:ext cx="11485848" cy="3346237"/>
          </a:xfrm>
        </p:spPr>
        <p:txBody>
          <a:bodyPr/>
          <a:lstStyle/>
          <a:p>
            <a:pPr hangingPunct="0">
              <a:spcAft>
                <a:spcPts val="0"/>
              </a:spcAft>
            </a:pPr>
            <a:r>
              <a:rPr lang="en-US" altLang="zh-CN" dirty="0">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由公式</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可知相同质量的水和其他液体相比较，在吸收相同的热量的情况下，由于水的比热容较大，水的温度变化小，所以用水做冷却剂效果比较好，</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正确；由表格数据知，液体物质的比热容通常比固体物质的比热容大，当然也有特殊情况，如水银的比热容就比大部分固体的比热容小，</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正确；同种物质在不同状态下比热容不同，例如水在液态和固态时比热容不同，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正确；不同种物质的比热容可能相同，如冰和煤油的比热容相同，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64925"/>
            <a:ext cx="11485848" cy="4524315"/>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福建教学联盟模拟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）如图甲所示是四冲程汽油机</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某冲程示意图，图乙为空气压缩引火仪，图丙对试管中水</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加热一段时间后瓶塞</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飞出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关于这三幅图，下列说法正</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三幅图所示的过程改变气体内能的方式不同</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三幅图所示的过程气体内能大小的变化情况相同</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图甲为汽油机的做功冲程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其能量转化与图丙中的能量转化相同</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若该汽油机每秒可完成</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个图甲冲程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则其飞轮转速为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r/min</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76.jpg" descr="id:2147489925;FounderCES"/>
          <p:cNvPicPr/>
          <p:nvPr/>
        </p:nvPicPr>
        <p:blipFill>
          <a:blip r:embed="rId2"/>
          <a:stretch>
            <a:fillRect/>
          </a:stretch>
        </p:blipFill>
        <p:spPr>
          <a:xfrm>
            <a:off x="8399462" y="1079407"/>
            <a:ext cx="3358903" cy="2090276"/>
          </a:xfrm>
          <a:prstGeom prst="rect">
            <a:avLst/>
          </a:prstGeom>
        </p:spPr>
      </p:pic>
      <p:sp>
        <p:nvSpPr>
          <p:cNvPr id="4" name="矩形 3"/>
          <p:cNvSpPr/>
          <p:nvPr/>
        </p:nvSpPr>
        <p:spPr>
          <a:xfrm>
            <a:off x="9203148" y="3305742"/>
            <a:ext cx="1554480" cy="645160"/>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latin typeface="+mn-ea"/>
                <a:ea typeface="+mn-ea"/>
                <a:cs typeface="Times New Roman" panose="02020603050405020304" pitchFamily="18" charset="0"/>
              </a:rPr>
              <a:t>（第</a:t>
            </a:r>
            <a:r>
              <a:rPr lang="en-US" altLang="zh-CN" sz="2400" b="0">
                <a:solidFill>
                  <a:srgbClr val="000000"/>
                </a:solidFill>
                <a:latin typeface="+mn-lt"/>
                <a:ea typeface="+mn-ea"/>
                <a:cs typeface="Times New Roman" panose="02020603050405020304" pitchFamily="18" charset="0"/>
              </a:rPr>
              <a:t>4</a:t>
            </a:r>
            <a:r>
              <a:rPr lang="zh-CN" altLang="zh-CN" sz="2400" b="0">
                <a:solidFill>
                  <a:srgbClr val="000000"/>
                </a:solidFill>
                <a:latin typeface="+mn-ea"/>
                <a:ea typeface="+mn-ea"/>
                <a:cs typeface="Times New Roman" panose="02020603050405020304" pitchFamily="18" charset="0"/>
              </a:rPr>
              <a:t>题）</a:t>
            </a:r>
          </a:p>
        </p:txBody>
      </p:sp>
      <p:sp>
        <p:nvSpPr>
          <p:cNvPr id="6" name="矩形 5"/>
          <p:cNvSpPr/>
          <p:nvPr/>
        </p:nvSpPr>
        <p:spPr>
          <a:xfrm>
            <a:off x="1846734" y="2815990"/>
            <a:ext cx="407484" cy="461665"/>
          </a:xfrm>
          <a:prstGeom prst="rect">
            <a:avLst/>
          </a:prstGeom>
        </p:spPr>
        <p:txBody>
          <a:bodyPr wrap="none">
            <a:spAutoFit/>
          </a:bodyPr>
          <a:lstStyle/>
          <a:p>
            <a:r>
              <a:rPr lang="en-US" altLang="zh-CN" sz="2400"/>
              <a:t>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三幅图所示的过程都是做功改变物体的内能，</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图甲是汽油机的压缩冲程，将机械能转化为内能，内能增加，图乙中将机械能转化为内能，内能增加，图丙中将水的内能转化为瓶塞的机械能，内能减小，所以三幅图所示的过程气体内能大小的变化情况不相同，图甲能量转化与图丙不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错误；若该汽油机每秒可完成</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个图甲（</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压缩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）冲程，由于一个工作循环有一个压缩冲程，飞轮转</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周，所以每秒可完成</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个工作循环，每分钟可完成</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个工作循环，飞轮转</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1 200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周，即飞轮转速为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1 200 r/min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76.jpg" descr="id:2147489925;FounderCES"/>
          <p:cNvPicPr/>
          <p:nvPr/>
        </p:nvPicPr>
        <p:blipFill>
          <a:blip r:embed="rId2"/>
          <a:stretch>
            <a:fillRect/>
          </a:stretch>
        </p:blipFill>
        <p:spPr>
          <a:xfrm>
            <a:off x="4367014" y="4149080"/>
            <a:ext cx="3358903" cy="2090276"/>
          </a:xfrm>
          <a:prstGeom prst="rect">
            <a:avLst/>
          </a:prstGeom>
        </p:spPr>
      </p:pic>
      <p:sp>
        <p:nvSpPr>
          <p:cNvPr id="4" name="矩形 3"/>
          <p:cNvSpPr/>
          <p:nvPr/>
        </p:nvSpPr>
        <p:spPr>
          <a:xfrm>
            <a:off x="5321217" y="6095156"/>
            <a:ext cx="1554480" cy="645160"/>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latin typeface="+mn-ea"/>
                <a:ea typeface="+mn-ea"/>
                <a:cs typeface="Times New Roman" panose="02020603050405020304" pitchFamily="18" charset="0"/>
              </a:rPr>
              <a:t>（第</a:t>
            </a:r>
            <a:r>
              <a:rPr lang="en-US" altLang="zh-CN" sz="2400" b="0">
                <a:solidFill>
                  <a:srgbClr val="000000"/>
                </a:solidFill>
                <a:latin typeface="+mn-lt"/>
                <a:ea typeface="+mn-ea"/>
                <a:cs typeface="Times New Roman" panose="02020603050405020304" pitchFamily="18" charset="0"/>
              </a:rPr>
              <a:t>4</a:t>
            </a:r>
            <a:r>
              <a:rPr lang="zh-CN" altLang="zh-CN" sz="2400" b="0">
                <a:solidFill>
                  <a:srgbClr val="000000"/>
                </a:solidFill>
                <a:latin typeface="+mn-ea"/>
                <a:ea typeface="+mn-ea"/>
                <a:cs typeface="Times New Roman" panose="02020603050405020304" pitchFamily="18" charset="0"/>
              </a:rPr>
              <a:t>题）</a:t>
            </a:r>
          </a:p>
        </p:txBody>
      </p:sp>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TotalTime>
  <Words>10866</Words>
  <Application>Microsoft Office PowerPoint</Application>
  <PresentationFormat>自定义</PresentationFormat>
  <Paragraphs>432</Paragraphs>
  <Slides>69</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69</vt:i4>
      </vt:variant>
    </vt:vector>
  </HeadingPairs>
  <TitlesOfParts>
    <vt:vector size="79" baseType="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15500</cp:lastModifiedBy>
  <cp:revision>757</cp:revision>
  <dcterms:created xsi:type="dcterms:W3CDTF">2020-11-06T05:24:00Z</dcterms:created>
  <dcterms:modified xsi:type="dcterms:W3CDTF">2025-09-18T01:01:40Z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2202F2BF6D0649C1B600A9A4782FB169_12</vt:lpwstr>
  </property>
</Properties>
</file>